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9"/>
  </p:notesMasterIdLst>
  <p:sldIdLst>
    <p:sldId id="397" r:id="rId6"/>
    <p:sldId id="422" r:id="rId7"/>
    <p:sldId id="461" r:id="rId8"/>
    <p:sldId id="430" r:id="rId9"/>
    <p:sldId id="431" r:id="rId10"/>
    <p:sldId id="445" r:id="rId11"/>
    <p:sldId id="444" r:id="rId12"/>
    <p:sldId id="442" r:id="rId13"/>
    <p:sldId id="439" r:id="rId14"/>
    <p:sldId id="440" r:id="rId15"/>
    <p:sldId id="441" r:id="rId16"/>
    <p:sldId id="436" r:id="rId17"/>
    <p:sldId id="437" r:id="rId18"/>
    <p:sldId id="438" r:id="rId19"/>
    <p:sldId id="435" r:id="rId20"/>
    <p:sldId id="443" r:id="rId21"/>
    <p:sldId id="433" r:id="rId22"/>
    <p:sldId id="448" r:id="rId23"/>
    <p:sldId id="446" r:id="rId24"/>
    <p:sldId id="450" r:id="rId25"/>
    <p:sldId id="451" r:id="rId26"/>
    <p:sldId id="452" r:id="rId27"/>
    <p:sldId id="454" r:id="rId28"/>
    <p:sldId id="447" r:id="rId29"/>
    <p:sldId id="449" r:id="rId30"/>
    <p:sldId id="453" r:id="rId31"/>
    <p:sldId id="455" r:id="rId32"/>
    <p:sldId id="458" r:id="rId33"/>
    <p:sldId id="457" r:id="rId34"/>
    <p:sldId id="459" r:id="rId35"/>
    <p:sldId id="460" r:id="rId36"/>
    <p:sldId id="424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CE6"/>
    <a:srgbClr val="5C5C5C"/>
    <a:srgbClr val="2D2E2D"/>
    <a:srgbClr val="CF022B"/>
    <a:srgbClr val="E4DFDF"/>
    <a:srgbClr val="EEEBEB"/>
    <a:srgbClr val="E4DBDB"/>
    <a:srgbClr val="7392A3"/>
    <a:srgbClr val="DACEB9"/>
    <a:srgbClr val="C6B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02" autoAdjust="0"/>
    <p:restoredTop sz="73832" autoAdjust="0"/>
  </p:normalViewPr>
  <p:slideViewPr>
    <p:cSldViewPr snapToGrid="0" snapToObjects="1">
      <p:cViewPr varScale="1">
        <p:scale>
          <a:sx n="56" d="100"/>
          <a:sy n="56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pellgrgicrigh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Every</a:t>
            </a:r>
            <a:r>
              <a:rPr lang="nb-NO" dirty="0" smtClean="0"/>
              <a:t> 6 </a:t>
            </a:r>
            <a:r>
              <a:rPr lang="nb-NO" dirty="0" err="1" smtClean="0"/>
              <a:t>weeks</a:t>
            </a:r>
            <a:r>
              <a:rPr lang="nb-NO" dirty="0" smtClean="0"/>
              <a:t> – </a:t>
            </a:r>
            <a:r>
              <a:rPr lang="nb-NO" dirty="0" err="1" smtClean="0"/>
              <a:t>new</a:t>
            </a:r>
            <a:r>
              <a:rPr lang="nb-NO" dirty="0" smtClean="0"/>
              <a:t> </a:t>
            </a:r>
            <a:r>
              <a:rPr lang="nb-NO" dirty="0" err="1" smtClean="0"/>
              <a:t>release</a:t>
            </a:r>
            <a:r>
              <a:rPr lang="nb-NO" dirty="0" smtClean="0"/>
              <a:t>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7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“How do I add my logo to the top bar?” or “How do I insert multiple lines of text into a title?”. Up till now, the answer has been “with a custom renderer”.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 smtClean="0"/>
              <a:t>TitleView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part of the </a:t>
            </a:r>
            <a:r>
              <a:rPr lang="en-US" dirty="0" err="1" smtClean="0"/>
              <a:t>NavigationPage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displays the title of the </a:t>
            </a:r>
            <a:r>
              <a:rPr lang="en-US" dirty="0" err="1" smtClean="0"/>
              <a:t>ContentPage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it manages. From your </a:t>
            </a:r>
            <a:r>
              <a:rPr lang="en-US" dirty="0" err="1" smtClean="0"/>
              <a:t>ContentPage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you’ll access this and place whatever content you wish within a view: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27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your buttons looking just right, all you need is the ability to tweak the padding around the text. This is now as simple as setting the new </a:t>
            </a:r>
            <a:r>
              <a:rPr lang="en-US" dirty="0" smtClean="0"/>
              <a:t>Padding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on </a:t>
            </a:r>
            <a:r>
              <a:rPr lang="en-US" dirty="0" smtClean="0"/>
              <a:t>Button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State Manager is known and loved on other XAML platforms, and we’re thrilled to bring it to you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3.0. You can now define the various states for your layouts and controls declaratively in XAML or C# and easily update your UI.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Show login-page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state handling for both invalid/valid username/password and the password-strength indicator using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FontAwesome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Code: Resources &amp; login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 layout, reducing UI nesting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 for adaptive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97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new layout inspired by the web’s Flexbox. Just as browsers can be any size, the variety of screen dimensions that your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can run on has grown significantly.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FlexLayout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promotes flat, performant, and flexible UIs. 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7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StyleSheets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added as separate CSS files in your project, or inline in your Resources. A variety of common selectors are available to compose your styles.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6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Selecting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element by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This selector identifies the element whose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 is set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listView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However, if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 is not set, the selector will fall back to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using the x:Name of the element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In-line and as standalone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files.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to happy about the inline-style visuals.. To much overload.. Nothing elegant with that!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71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3.0, the explicit </a:t>
            </a:r>
            <a:r>
              <a:rPr lang="en-US" dirty="0" err="1" smtClean="0"/>
              <a:t>ResourceDictionary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tags are not required. The </a:t>
            </a:r>
            <a:r>
              <a:rPr lang="en-US" dirty="0" err="1" smtClean="0"/>
              <a:t>ResourceDictionary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 is created automatically, and you can insert the resources directly between the </a:t>
            </a:r>
            <a:r>
              <a:rPr lang="en-US" dirty="0" smtClean="0"/>
              <a:t>Resources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property-element tags: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3.0, the explicit </a:t>
            </a:r>
            <a:r>
              <a:rPr lang="en-US" dirty="0" err="1" smtClean="0"/>
              <a:t>ResourceDictionary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tags are not required. The </a:t>
            </a:r>
            <a:r>
              <a:rPr lang="en-US" dirty="0" err="1" smtClean="0"/>
              <a:t>ResourceDictionary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 is created automatically, and you can insert the resources directly between the </a:t>
            </a:r>
            <a:r>
              <a:rPr lang="en-US" dirty="0" smtClean="0"/>
              <a:t>Resources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property-element tags: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 smtClean="0"/>
              <a:t>MaxLines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wrapping</a:t>
            </a:r>
            <a:r>
              <a:rPr lang="nb-NO" baseline="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LineBreakMode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nb-NO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TailTruncation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bindings and gestures to spans. Now, thanks to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Grgic’s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contribution, you can easily add text decorations such as underline and strike-through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designer you work with has handed you a beautiful, functional design with great colors. It is now up to you to make it happen. Then you notice the text fields don’t use the standard grey placeholder color – No!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to worry, you can now easily set the color with the addition of 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PlaceholderColor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property. No sweat.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</a:t>
            </a:r>
            <a:r>
              <a:rPr lang="nb-NO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Resize</a:t>
            </a:r>
            <a:endParaRPr lang="nb-NO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multi-line entry, known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an </a:t>
            </a:r>
            <a:r>
              <a:rPr lang="en-US" dirty="0" smtClean="0"/>
              <a:t>Editor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you want the user to be able to continue typing additional rows while the control automatically grows, you can now do just that with a single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78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these convenient methods to customize your UI and app behavior for the different platforms and devices you target. Typically in XAML this looks like: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17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can be a bit much to type, over and over again. With this new extension, the same code can become: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Nydelig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&lt;3 #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onelove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28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 this to your </a:t>
            </a:r>
            <a:r>
              <a:rPr lang="en-US" dirty="0" err="1" smtClean="0"/>
              <a:t>ContentPage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Device.FlowDirection</a:t>
            </a:r>
            <a:r>
              <a:rPr lang="en-US" dirty="0" smtClean="0"/>
              <a:t> is a helper to get the device direction based on language and region choices</a:t>
            </a:r>
          </a:p>
          <a:p>
            <a:r>
              <a:rPr lang="en-US" dirty="0" smtClean="0"/>
              <a:t>inherited by children. Can be </a:t>
            </a:r>
            <a:r>
              <a:rPr lang="en-US" dirty="0" err="1" smtClean="0"/>
              <a:t>overriden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9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010" y="6107646"/>
            <a:ext cx="2666365" cy="339040"/>
          </a:xfrm>
          <a:prstGeom prst="rect">
            <a:avLst/>
          </a:prstGeom>
        </p:spPr>
      </p:pic>
      <p:sp>
        <p:nvSpPr>
          <p:cNvPr id="1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66325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222887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240473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5" name="Ellipse 4"/>
          <p:cNvSpPr/>
          <p:nvPr userDrawn="1"/>
        </p:nvSpPr>
        <p:spPr>
          <a:xfrm>
            <a:off x="2423089" y="3895078"/>
            <a:ext cx="91543" cy="915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Ellipse 18"/>
          <p:cNvSpPr/>
          <p:nvPr userDrawn="1"/>
        </p:nvSpPr>
        <p:spPr>
          <a:xfrm>
            <a:off x="2730499" y="3345065"/>
            <a:ext cx="73809" cy="73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/>
          <p:cNvSpPr/>
          <p:nvPr userDrawn="1"/>
        </p:nvSpPr>
        <p:spPr>
          <a:xfrm>
            <a:off x="3569965" y="3803113"/>
            <a:ext cx="101414" cy="101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Ellipse 20"/>
          <p:cNvSpPr/>
          <p:nvPr userDrawn="1"/>
        </p:nvSpPr>
        <p:spPr>
          <a:xfrm>
            <a:off x="3420850" y="3332758"/>
            <a:ext cx="98423" cy="984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Ellipse 21"/>
          <p:cNvSpPr/>
          <p:nvPr userDrawn="1"/>
        </p:nvSpPr>
        <p:spPr>
          <a:xfrm>
            <a:off x="3834840" y="2607557"/>
            <a:ext cx="112206" cy="112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Ellipse 22"/>
          <p:cNvSpPr/>
          <p:nvPr userDrawn="1"/>
        </p:nvSpPr>
        <p:spPr>
          <a:xfrm>
            <a:off x="3474480" y="2553538"/>
            <a:ext cx="108038" cy="108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Ellipse 23"/>
          <p:cNvSpPr/>
          <p:nvPr userDrawn="1"/>
        </p:nvSpPr>
        <p:spPr>
          <a:xfrm>
            <a:off x="3947046" y="3092024"/>
            <a:ext cx="53380" cy="53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Ellipse 24"/>
          <p:cNvSpPr/>
          <p:nvPr userDrawn="1"/>
        </p:nvSpPr>
        <p:spPr>
          <a:xfrm>
            <a:off x="2978574" y="4072242"/>
            <a:ext cx="115490" cy="115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Ellipse 25"/>
          <p:cNvSpPr/>
          <p:nvPr userDrawn="1"/>
        </p:nvSpPr>
        <p:spPr>
          <a:xfrm>
            <a:off x="2528849" y="2544381"/>
            <a:ext cx="85860" cy="85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Ellipse 26"/>
          <p:cNvSpPr/>
          <p:nvPr userDrawn="1"/>
        </p:nvSpPr>
        <p:spPr>
          <a:xfrm>
            <a:off x="4541966" y="3986621"/>
            <a:ext cx="98237" cy="982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Ellipse 28"/>
          <p:cNvSpPr/>
          <p:nvPr userDrawn="1"/>
        </p:nvSpPr>
        <p:spPr>
          <a:xfrm>
            <a:off x="507017" y="2205410"/>
            <a:ext cx="1009040" cy="1009040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Ellipse 27"/>
          <p:cNvSpPr/>
          <p:nvPr userDrawn="1"/>
        </p:nvSpPr>
        <p:spPr>
          <a:xfrm>
            <a:off x="2013701" y="3035585"/>
            <a:ext cx="109819" cy="1098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28" grpId="0" animBg="1"/>
      <p:bldP spid="28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3926741" y="480995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5412193" cy="1218457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18457">
                <a:moveTo>
                  <a:pt x="0" y="0"/>
                </a:moveTo>
                <a:lnTo>
                  <a:pt x="5412193" y="0"/>
                </a:lnTo>
                <a:lnTo>
                  <a:pt x="5115013" y="120321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7643919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25581">
                <a:moveTo>
                  <a:pt x="0" y="0"/>
                </a:moveTo>
                <a:lnTo>
                  <a:pt x="4950869" y="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06205" y="0"/>
            <a:ext cx="4102407" cy="688144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407" h="6881446">
                <a:moveTo>
                  <a:pt x="1379416" y="1"/>
                </a:moveTo>
                <a:lnTo>
                  <a:pt x="4099170" y="0"/>
                </a:lnTo>
                <a:cubicBezTo>
                  <a:pt x="4106985" y="2291210"/>
                  <a:pt x="4099170" y="4598050"/>
                  <a:pt x="4091354" y="6881445"/>
                </a:cubicBezTo>
                <a:lnTo>
                  <a:pt x="0" y="6881446"/>
                </a:lnTo>
                <a:lnTo>
                  <a:pt x="1379416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7947308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7308" h="1226077">
                <a:moveTo>
                  <a:pt x="0" y="0"/>
                </a:moveTo>
                <a:lnTo>
                  <a:pt x="7947308" y="7620"/>
                </a:lnTo>
                <a:lnTo>
                  <a:pt x="7695848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2325076" y="-7816"/>
            <a:ext cx="989037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0370" h="6889261">
                <a:moveTo>
                  <a:pt x="1379416" y="7816"/>
                </a:moveTo>
                <a:lnTo>
                  <a:pt x="9882554" y="0"/>
                </a:lnTo>
                <a:cubicBezTo>
                  <a:pt x="9885159" y="2296420"/>
                  <a:pt x="9887765" y="4592841"/>
                  <a:pt x="9890370" y="6889261"/>
                </a:cubicBezTo>
                <a:lnTo>
                  <a:pt x="0" y="6881446"/>
                </a:lnTo>
                <a:lnTo>
                  <a:pt x="1379416" y="7816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1651231" cy="303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3926741" y="480995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470358" y="1606723"/>
            <a:ext cx="6745087" cy="529035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8868" h="6909034">
                <a:moveTo>
                  <a:pt x="1371600" y="1"/>
                </a:moveTo>
                <a:lnTo>
                  <a:pt x="8808868" y="0"/>
                </a:lnTo>
                <a:lnTo>
                  <a:pt x="8808868" y="6888620"/>
                </a:lnTo>
                <a:lnTo>
                  <a:pt x="0" y="6909034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10529" y="1621448"/>
            <a:ext cx="498547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498547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1"/>
            <a:ext cx="5380242" cy="4245176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87037">
                <a:moveTo>
                  <a:pt x="0" y="838"/>
                </a:moveTo>
                <a:lnTo>
                  <a:pt x="5380242" y="0"/>
                </a:lnTo>
                <a:lnTo>
                  <a:pt x="4495659" y="388703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5" name="Plassholder for tekst 2">
            <a:extLst>
              <a:ext uri="{FF2B5EF4-FFF2-40B4-BE49-F238E27FC236}">
                <a16:creationId xmlns:a16="http://schemas.microsoft.com/office/drawing/2014/main" id="{02CE5F4B-0462-FF4F-8820-D639609CB7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1"/>
            <a:ext cx="5380242" cy="4245176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87037">
                <a:moveTo>
                  <a:pt x="0" y="838"/>
                </a:moveTo>
                <a:lnTo>
                  <a:pt x="5380242" y="0"/>
                </a:lnTo>
                <a:lnTo>
                  <a:pt x="4495659" y="388703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0A243-9B17-9C4E-A088-B8EA67657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72" y="610764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10" name="Ellipse 9"/>
          <p:cNvSpPr/>
          <p:nvPr userDrawn="1"/>
        </p:nvSpPr>
        <p:spPr>
          <a:xfrm>
            <a:off x="6339618" y="5665067"/>
            <a:ext cx="643808" cy="643808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/>
          <p:cNvSpPr/>
          <p:nvPr userDrawn="1"/>
        </p:nvSpPr>
        <p:spPr>
          <a:xfrm>
            <a:off x="5779916" y="4149158"/>
            <a:ext cx="2627707" cy="2627707"/>
          </a:xfrm>
          <a:prstGeom prst="ellipse">
            <a:avLst/>
          </a:prstGeom>
          <a:noFill/>
          <a:ln w="19050">
            <a:solidFill>
              <a:schemeClr val="bg1">
                <a:alpha val="31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1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61" y="541210"/>
            <a:ext cx="432079" cy="3185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1" name="Plassholder for bilde 4">
            <a:extLst>
              <a:ext uri="{FF2B5EF4-FFF2-40B4-BE49-F238E27FC236}">
                <a16:creationId xmlns:a16="http://schemas.microsoft.com/office/drawing/2014/main" id="{81A6F315-40F1-FB46-819D-501D3DFF91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2"/>
            <a:ext cx="12202459" cy="688147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12184840"/>
              <a:gd name="connsiteY0" fmla="*/ 0 h 6881475"/>
              <a:gd name="connsiteX1" fmla="*/ 12184839 w 12184840"/>
              <a:gd name="connsiteY1" fmla="*/ 717 h 6881475"/>
              <a:gd name="connsiteX2" fmla="*/ 6045273 w 12184840"/>
              <a:gd name="connsiteY2" fmla="*/ 6880527 h 6881475"/>
              <a:gd name="connsiteX3" fmla="*/ 1823 w 12184840"/>
              <a:gd name="connsiteY3" fmla="*/ 6870109 h 6881475"/>
              <a:gd name="connsiteX4" fmla="*/ 6265 w 12184840"/>
              <a:gd name="connsiteY4" fmla="*/ 1050709 h 6881475"/>
              <a:gd name="connsiteX5" fmla="*/ 805109 w 12184840"/>
              <a:gd name="connsiteY5" fmla="*/ 1047265 h 6881475"/>
              <a:gd name="connsiteX6" fmla="*/ 806042 w 12184840"/>
              <a:gd name="connsiteY6" fmla="*/ 0 h 6881475"/>
              <a:gd name="connsiteX0" fmla="*/ 806042 w 12235233"/>
              <a:gd name="connsiteY0" fmla="*/ 0 h 6881475"/>
              <a:gd name="connsiteX1" fmla="*/ 12184839 w 12235233"/>
              <a:gd name="connsiteY1" fmla="*/ 717 h 6881475"/>
              <a:gd name="connsiteX2" fmla="*/ 12234406 w 12235233"/>
              <a:gd name="connsiteY2" fmla="*/ 6880527 h 6881475"/>
              <a:gd name="connsiteX3" fmla="*/ 1823 w 12235233"/>
              <a:gd name="connsiteY3" fmla="*/ 6870109 h 6881475"/>
              <a:gd name="connsiteX4" fmla="*/ 6265 w 12235233"/>
              <a:gd name="connsiteY4" fmla="*/ 1050709 h 6881475"/>
              <a:gd name="connsiteX5" fmla="*/ 805109 w 12235233"/>
              <a:gd name="connsiteY5" fmla="*/ 1047265 h 6881475"/>
              <a:gd name="connsiteX6" fmla="*/ 806042 w 12235233"/>
              <a:gd name="connsiteY6" fmla="*/ 0 h 6881475"/>
              <a:gd name="connsiteX0" fmla="*/ 806042 w 12235233"/>
              <a:gd name="connsiteY0" fmla="*/ 0 h 6881475"/>
              <a:gd name="connsiteX1" fmla="*/ 12184839 w 12235233"/>
              <a:gd name="connsiteY1" fmla="*/ 717 h 6881475"/>
              <a:gd name="connsiteX2" fmla="*/ 12234406 w 12235233"/>
              <a:gd name="connsiteY2" fmla="*/ 6880527 h 6881475"/>
              <a:gd name="connsiteX3" fmla="*/ 1823 w 12235233"/>
              <a:gd name="connsiteY3" fmla="*/ 6870109 h 6881475"/>
              <a:gd name="connsiteX4" fmla="*/ 6265 w 12235233"/>
              <a:gd name="connsiteY4" fmla="*/ 1050709 h 6881475"/>
              <a:gd name="connsiteX5" fmla="*/ 805109 w 12235233"/>
              <a:gd name="connsiteY5" fmla="*/ 1047265 h 6881475"/>
              <a:gd name="connsiteX6" fmla="*/ 806042 w 12235233"/>
              <a:gd name="connsiteY6" fmla="*/ 0 h 6881475"/>
              <a:gd name="connsiteX0" fmla="*/ 806042 w 12202459"/>
              <a:gd name="connsiteY0" fmla="*/ 0 h 6881475"/>
              <a:gd name="connsiteX1" fmla="*/ 12184839 w 12202459"/>
              <a:gd name="connsiteY1" fmla="*/ 717 h 6881475"/>
              <a:gd name="connsiteX2" fmla="*/ 12200539 w 12202459"/>
              <a:gd name="connsiteY2" fmla="*/ 6880527 h 6881475"/>
              <a:gd name="connsiteX3" fmla="*/ 1823 w 12202459"/>
              <a:gd name="connsiteY3" fmla="*/ 6870109 h 6881475"/>
              <a:gd name="connsiteX4" fmla="*/ 6265 w 12202459"/>
              <a:gd name="connsiteY4" fmla="*/ 1050709 h 6881475"/>
              <a:gd name="connsiteX5" fmla="*/ 805109 w 12202459"/>
              <a:gd name="connsiteY5" fmla="*/ 1047265 h 6881475"/>
              <a:gd name="connsiteX6" fmla="*/ 806042 w 12202459"/>
              <a:gd name="connsiteY6" fmla="*/ 0 h 688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2459" h="6881475">
                <a:moveTo>
                  <a:pt x="806042" y="0"/>
                </a:moveTo>
                <a:lnTo>
                  <a:pt x="12184839" y="717"/>
                </a:lnTo>
                <a:cubicBezTo>
                  <a:pt x="12188876" y="70358"/>
                  <a:pt x="12208613" y="6822998"/>
                  <a:pt x="12200539" y="6880527"/>
                </a:cubicBezTo>
                <a:cubicBezTo>
                  <a:pt x="12128287" y="688512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 userDrawn="1"/>
        </p:nvSpPr>
        <p:spPr>
          <a:xfrm>
            <a:off x="8422394" y="0"/>
            <a:ext cx="3769606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Avrundet rektangel 17"/>
          <p:cNvSpPr/>
          <p:nvPr userDrawn="1"/>
        </p:nvSpPr>
        <p:spPr>
          <a:xfrm>
            <a:off x="1040524" y="4750676"/>
            <a:ext cx="2543504" cy="462456"/>
          </a:xfrm>
          <a:prstGeom prst="round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Plassholder for tekst 9"/>
          <p:cNvSpPr>
            <a:spLocks noGrp="1"/>
          </p:cNvSpPr>
          <p:nvPr>
            <p:ph type="body" sz="quarter" idx="24" hasCustomPrompt="1"/>
          </p:nvPr>
        </p:nvSpPr>
        <p:spPr>
          <a:xfrm>
            <a:off x="3815710" y="1622570"/>
            <a:ext cx="4318999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Summary for instance</a:t>
            </a:r>
          </a:p>
        </p:txBody>
      </p:sp>
      <p:sp>
        <p:nvSpPr>
          <p:cNvPr id="1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1028102" y="1736725"/>
            <a:ext cx="2552400" cy="2843003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algn="ctr"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04149" y="2260122"/>
            <a:ext cx="4339187" cy="4156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nb-NO" dirty="0"/>
              <a:t>Summary text</a:t>
            </a:r>
            <a:endParaRPr lang="en-US" dirty="0"/>
          </a:p>
          <a:p>
            <a:pPr lvl="1"/>
            <a:r>
              <a:rPr lang="en-US" dirty="0"/>
              <a:t>Second level 14pt</a:t>
            </a:r>
          </a:p>
        </p:txBody>
      </p:sp>
      <p:sp>
        <p:nvSpPr>
          <p:cNvPr id="21" name="Text Placeholder 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432378" y="4848404"/>
            <a:ext cx="1085844" cy="5225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00.00.0000</a:t>
            </a:r>
          </a:p>
        </p:txBody>
      </p:sp>
      <p:cxnSp>
        <p:nvCxnSpPr>
          <p:cNvPr id="22" name="Straight Connector 9"/>
          <p:cNvCxnSpPr>
            <a:cxnSpLocks noChangeAspect="1"/>
          </p:cNvCxnSpPr>
          <p:nvPr userDrawn="1"/>
        </p:nvCxnSpPr>
        <p:spPr>
          <a:xfrm>
            <a:off x="8759825" y="2077341"/>
            <a:ext cx="3058782" cy="0"/>
          </a:xfrm>
          <a:prstGeom prst="line">
            <a:avLst/>
          </a:prstGeom>
          <a:ln w="1143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669359" y="2260121"/>
            <a:ext cx="3097402" cy="25620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baseline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Referances from previous tasks and jobs</a:t>
            </a:r>
          </a:p>
        </p:txBody>
      </p:sp>
      <p:sp>
        <p:nvSpPr>
          <p:cNvPr id="30" name="Text Placeholder 2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668594" y="4946240"/>
            <a:ext cx="3046412" cy="1470435"/>
          </a:xfrm>
          <a:prstGeom prst="rect">
            <a:avLst/>
          </a:prstGeom>
        </p:spPr>
        <p:txBody>
          <a:bodyPr numCol="2" spcCol="180000"/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200" b="0" i="1" baseline="0">
                <a:solidFill>
                  <a:schemeClr val="tx2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Programs</a:t>
            </a:r>
          </a:p>
          <a:p>
            <a:pPr lvl="0"/>
            <a:r>
              <a:rPr lang="en-US" dirty="0"/>
              <a:t>Sertifications</a:t>
            </a:r>
          </a:p>
        </p:txBody>
      </p:sp>
      <p:sp>
        <p:nvSpPr>
          <p:cNvPr id="33" name="Plassholder for tekst 9"/>
          <p:cNvSpPr>
            <a:spLocks noGrp="1"/>
          </p:cNvSpPr>
          <p:nvPr>
            <p:ph type="body" sz="quarter" idx="25" hasCustomPrompt="1"/>
          </p:nvPr>
        </p:nvSpPr>
        <p:spPr>
          <a:xfrm>
            <a:off x="8664130" y="1607330"/>
            <a:ext cx="3119884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Key qualifications for instance</a:t>
            </a:r>
          </a:p>
        </p:txBody>
      </p:sp>
      <p:cxnSp>
        <p:nvCxnSpPr>
          <p:cNvPr id="38" name="Straight Connector 9"/>
          <p:cNvCxnSpPr>
            <a:cxnSpLocks noChangeAspect="1"/>
          </p:cNvCxnSpPr>
          <p:nvPr userDrawn="1"/>
        </p:nvCxnSpPr>
        <p:spPr>
          <a:xfrm>
            <a:off x="3908785" y="2079858"/>
            <a:ext cx="4225925" cy="0"/>
          </a:xfrm>
          <a:prstGeom prst="line">
            <a:avLst/>
          </a:prstGeom>
          <a:ln w="114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960026" y="543147"/>
            <a:ext cx="7176441" cy="6753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Name Surname</a:t>
            </a:r>
            <a:endParaRPr lang="en-US" dirty="0"/>
          </a:p>
        </p:txBody>
      </p:sp>
      <p:grpSp>
        <p:nvGrpSpPr>
          <p:cNvPr id="23" name="Gruppe 22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4" name="Rektangel 23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26" name="Bild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F127034-86EF-7743-B3B2-DB2A64F480EA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48749" y="4848404"/>
            <a:ext cx="1375404" cy="5225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Available from</a:t>
            </a:r>
          </a:p>
        </p:txBody>
      </p:sp>
      <p:sp>
        <p:nvSpPr>
          <p:cNvPr id="31" name="Plassholder for tekst 31">
            <a:extLst>
              <a:ext uri="{FF2B5EF4-FFF2-40B4-BE49-F238E27FC236}">
                <a16:creationId xmlns:a16="http://schemas.microsoft.com/office/drawing/2014/main" id="{7A03D493-0B56-CC46-A6E6-54B1EBEA3D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8208" y="289560"/>
            <a:ext cx="7175127" cy="32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nb-NO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3717157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pos="3318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423" userDrawn="1">
          <p15:clr>
            <a:srgbClr val="FBAE40"/>
          </p15:clr>
        </p15:guide>
        <p15:guide id="6" pos="234" userDrawn="1">
          <p15:clr>
            <a:srgbClr val="FBAE40"/>
          </p15:clr>
        </p15:guide>
        <p15:guide id="7" pos="5518" userDrawn="1">
          <p15:clr>
            <a:srgbClr val="FBAE40"/>
          </p15:clr>
        </p15:guide>
        <p15:guide id="8" pos="2457" userDrawn="1">
          <p15:clr>
            <a:srgbClr val="FBAE40"/>
          </p15:clr>
        </p15:guide>
        <p15:guide id="9" orient="horz" pos="66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1584" y="3021942"/>
            <a:ext cx="4292832" cy="68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dirty="0"/>
              <a:t>Reference cases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logram 3"/>
          <p:cNvSpPr/>
          <p:nvPr userDrawn="1"/>
        </p:nvSpPr>
        <p:spPr>
          <a:xfrm>
            <a:off x="-15296" y="-1100"/>
            <a:ext cx="6442074" cy="6885329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802" h="6885329">
                <a:moveTo>
                  <a:pt x="2697764" y="6874214"/>
                </a:moveTo>
                <a:lnTo>
                  <a:pt x="3437802" y="1099"/>
                </a:lnTo>
                <a:lnTo>
                  <a:pt x="237" y="0"/>
                </a:lnTo>
                <a:cubicBezTo>
                  <a:pt x="-1187" y="2297095"/>
                  <a:pt x="4339" y="4588234"/>
                  <a:pt x="2915" y="6885329"/>
                </a:cubicBezTo>
                <a:lnTo>
                  <a:pt x="2697764" y="687421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80495" y="1904864"/>
            <a:ext cx="2753766" cy="2753766"/>
          </a:xfrm>
          <a:prstGeom prst="ellipse">
            <a:avLst/>
          </a:prstGeom>
          <a:noFill/>
          <a:ln w="34925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4382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530084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256903"/>
            <a:ext cx="4425400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173377" y="10185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215884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5535" y="1264501"/>
            <a:ext cx="3333686" cy="1156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2</a:t>
            </a:r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181844" y="2576380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12001" y="3158346"/>
            <a:ext cx="4584000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58345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0" name="Plassholder for bilde 25">
            <a:extLst>
              <a:ext uri="{FF2B5EF4-FFF2-40B4-BE49-F238E27FC236}">
                <a16:creationId xmlns:a16="http://schemas.microsoft.com/office/drawing/2014/main" id="{7F0FF46A-845F-9A4A-A60F-764236E1FA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5006691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103EADB8-B324-C146-A826-F1DEE0936E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66175" y="2109609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more images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6036806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2283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0373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0688" y="1500996"/>
            <a:ext cx="11287125" cy="442831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Full </a:t>
            </a:r>
            <a:r>
              <a:rPr lang="en-US" dirty="0" err="1" smtClean="0"/>
              <a:t>bredde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Calibri 24pt</a:t>
            </a:r>
          </a:p>
          <a:p>
            <a:pPr lvl="1"/>
            <a:r>
              <a:rPr lang="en-US" dirty="0" smtClean="0"/>
              <a:t>Andre </a:t>
            </a:r>
            <a:r>
              <a:rPr lang="en-US" dirty="0" err="1" smtClean="0"/>
              <a:t>Nivå</a:t>
            </a:r>
            <a:r>
              <a:rPr lang="en-US" dirty="0" smtClean="0"/>
              <a:t> 20pt</a:t>
            </a:r>
          </a:p>
          <a:p>
            <a:pPr lvl="2"/>
            <a:r>
              <a:rPr lang="en-US" dirty="0" err="1" smtClean="0"/>
              <a:t>Tredje</a:t>
            </a:r>
            <a:r>
              <a:rPr lang="en-US" dirty="0" smtClean="0"/>
              <a:t> </a:t>
            </a:r>
            <a:r>
              <a:rPr lang="en-US" dirty="0" err="1" smtClean="0"/>
              <a:t>nivå</a:t>
            </a:r>
            <a:r>
              <a:rPr lang="en-US" dirty="0" smtClean="0"/>
              <a:t> 18pt</a:t>
            </a:r>
          </a:p>
        </p:txBody>
      </p:sp>
      <p:sp>
        <p:nvSpPr>
          <p:cNvPr id="13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421011" y="376207"/>
            <a:ext cx="11286802" cy="5268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64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behold SEKTOR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72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946" y="1"/>
            <a:ext cx="7176441" cy="122299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Enter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g kun d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F96854A2-8C74-BA42-92C9-48619FA5F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" y="1737"/>
            <a:ext cx="12192000" cy="6855683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725" y="1425791"/>
            <a:ext cx="5531627" cy="457352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1627" h="4168849">
                <a:moveTo>
                  <a:pt x="0" y="6184"/>
                </a:moveTo>
                <a:lnTo>
                  <a:pt x="5531627" y="0"/>
                </a:lnTo>
                <a:lnTo>
                  <a:pt x="4565982" y="4168849"/>
                </a:lnTo>
                <a:lnTo>
                  <a:pt x="0" y="4160514"/>
                </a:lnTo>
                <a:lnTo>
                  <a:pt x="0" y="6184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94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 dirty="0"/>
              <a:t>Enter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62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pos="733" userDrawn="1">
          <p15:clr>
            <a:srgbClr val="FBAE40"/>
          </p15:clr>
        </p15:guide>
        <p15:guide id="3" pos="50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1052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855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1052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2 columns 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(text automatic goes to column 2 once you have filled column 1)</a:t>
            </a:r>
            <a:endParaRPr lang="en-US" dirty="0"/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 </a:t>
            </a:r>
            <a:r>
              <a:rPr lang="en-US" dirty="0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9794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5073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56" r:id="rId2"/>
    <p:sldLayoutId id="2147483775" r:id="rId3"/>
    <p:sldLayoutId id="2147483757" r:id="rId4"/>
    <p:sldLayoutId id="2147483738" r:id="rId5"/>
    <p:sldLayoutId id="2147483650" r:id="rId6"/>
    <p:sldLayoutId id="2147483759" r:id="rId7"/>
    <p:sldLayoutId id="2147483742" r:id="rId8"/>
    <p:sldLayoutId id="2147483743" r:id="rId9"/>
    <p:sldLayoutId id="2147483745" r:id="rId10"/>
    <p:sldLayoutId id="2147483763" r:id="rId11"/>
    <p:sldLayoutId id="2147483762" r:id="rId12"/>
    <p:sldLayoutId id="2147483761" r:id="rId13"/>
    <p:sldLayoutId id="2147483760" r:id="rId14"/>
    <p:sldLayoutId id="2147483750" r:id="rId15"/>
    <p:sldLayoutId id="2147483778" r:id="rId16"/>
    <p:sldLayoutId id="2147483777" r:id="rId17"/>
    <p:sldLayoutId id="2147483748" r:id="rId18"/>
    <p:sldLayoutId id="2147483749" r:id="rId19"/>
    <p:sldLayoutId id="2147483746" r:id="rId20"/>
    <p:sldLayoutId id="2147483747" r:id="rId21"/>
    <p:sldLayoutId id="2147483674" r:id="rId22"/>
    <p:sldLayoutId id="2147483744" r:id="rId23"/>
    <p:sldLayoutId id="2147483654" r:id="rId24"/>
    <p:sldLayoutId id="2147483655" r:id="rId25"/>
    <p:sldLayoutId id="2147483656" r:id="rId26"/>
    <p:sldLayoutId id="2147483657" r:id="rId27"/>
    <p:sldLayoutId id="2147483659" r:id="rId28"/>
    <p:sldLayoutId id="2147483769" r:id="rId29"/>
    <p:sldLayoutId id="2147483766" r:id="rId30"/>
    <p:sldLayoutId id="2147483770" r:id="rId31"/>
    <p:sldLayoutId id="2147483771" r:id="rId32"/>
    <p:sldLayoutId id="2147483772" r:id="rId33"/>
    <p:sldLayoutId id="2147483773" r:id="rId34"/>
    <p:sldLayoutId id="2147483765" r:id="rId35"/>
    <p:sldLayoutId id="2147483661" r:id="rId36"/>
    <p:sldLayoutId id="2147483779" r:id="rId37"/>
    <p:sldLayoutId id="2147483780" r:id="rId38"/>
    <p:sldLayoutId id="2147483781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xamarin/xamarin-forms/user-interface/styles/cs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17"/>
            <a:ext cx="12293600" cy="691762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28888" y="2303124"/>
            <a:ext cx="8263467" cy="2257588"/>
          </a:xfrm>
        </p:spPr>
        <p:txBody>
          <a:bodyPr>
            <a:normAutofit/>
          </a:bodyPr>
          <a:lstStyle/>
          <a:p>
            <a:r>
              <a:rPr lang="nb-NO" b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Xamarin.Forms 3.x</a:t>
            </a:r>
          </a:p>
          <a:p>
            <a:r>
              <a:rPr lang="nb-NO" b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- What’s Cooking?</a:t>
            </a:r>
            <a:endParaRPr lang="nb-NO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128889" y="2050054"/>
            <a:ext cx="4880361" cy="506140"/>
          </a:xfrm>
        </p:spPr>
        <p:txBody>
          <a:bodyPr>
            <a:normAutofit lnSpcReduction="10000"/>
          </a:bodyPr>
          <a:lstStyle/>
          <a:p>
            <a:r>
              <a:rPr lang="nb-NO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Oslo Xamarin Meetup</a:t>
            </a:r>
            <a:endParaRPr lang="nb-NO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28889" y="4801069"/>
            <a:ext cx="3838222" cy="418161"/>
          </a:xfrm>
        </p:spPr>
        <p:txBody>
          <a:bodyPr>
            <a:normAutofit/>
          </a:bodyPr>
          <a:lstStyle/>
          <a:p>
            <a:r>
              <a:rPr lang="nb-NO" dirty="0" smtClean="0"/>
              <a:t>By Monica B. Tvedt, 01.11.2018</a:t>
            </a:r>
            <a:endParaRPr lang="nb-NO" dirty="0"/>
          </a:p>
        </p:txBody>
      </p:sp>
      <p:sp>
        <p:nvSpPr>
          <p:cNvPr id="4" name="Rectangle 3"/>
          <p:cNvSpPr/>
          <p:nvPr/>
        </p:nvSpPr>
        <p:spPr>
          <a:xfrm>
            <a:off x="9527458" y="-59265"/>
            <a:ext cx="1696065" cy="1843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292" name="Picture 4" descr="Bilderesultat for xamar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749" y="226323"/>
            <a:ext cx="1451999" cy="14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9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147470" cy="4783756"/>
          </a:xfrm>
        </p:spPr>
        <p:txBody>
          <a:bodyPr anchor="ctr">
            <a:normAutofit fontScale="70000" lnSpcReduction="20000"/>
          </a:bodyPr>
          <a:lstStyle/>
          <a:p>
            <a:r>
              <a:rPr lang="nb-NO" b="1" dirty="0" err="1" smtClean="0"/>
              <a:t>OnPlatform</a:t>
            </a:r>
            <a:r>
              <a:rPr lang="nb-NO" b="1" dirty="0" smtClean="0"/>
              <a:t> </a:t>
            </a:r>
            <a:r>
              <a:rPr lang="nb-NO" b="1" dirty="0" err="1" smtClean="0"/>
              <a:t>Extension</a:t>
            </a:r>
            <a:r>
              <a:rPr lang="nb-NO" b="1" dirty="0" smtClean="0"/>
              <a:t> - </a:t>
            </a:r>
            <a:r>
              <a:rPr lang="nb-NO" b="1" dirty="0" err="1" smtClean="0"/>
              <a:t>Before</a:t>
            </a:r>
            <a:endParaRPr lang="nb-NO" dirty="0"/>
          </a:p>
          <a:p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&lt;Button 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Text="Extensions"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 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Button.HeightRequest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&lt;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OnPlatform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x:TypeArguments="x:Double" Default="40"&gt;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&lt;On Platform="iOS" Value="60"/&gt;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&lt;On Platform="Android" Value="80"/&gt;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OnPlatform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Button.HeightRequest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&lt;/Button&gt;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303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147470" cy="4783756"/>
          </a:xfrm>
        </p:spPr>
        <p:txBody>
          <a:bodyPr anchor="ctr">
            <a:normAutofit/>
          </a:bodyPr>
          <a:lstStyle/>
          <a:p>
            <a:r>
              <a:rPr lang="nb-NO" sz="5400" b="1" dirty="0" err="1" smtClean="0"/>
              <a:t>OnPlatform</a:t>
            </a:r>
            <a:r>
              <a:rPr lang="nb-NO" sz="5400" b="1" dirty="0" smtClean="0"/>
              <a:t> </a:t>
            </a:r>
            <a:r>
              <a:rPr lang="nb-NO" sz="5400" b="1" dirty="0" err="1" smtClean="0"/>
              <a:t>Extension</a:t>
            </a:r>
            <a:r>
              <a:rPr lang="nb-NO" sz="5400" b="1" dirty="0" smtClean="0"/>
              <a:t> - </a:t>
            </a:r>
            <a:r>
              <a:rPr lang="nb-NO" sz="5400" b="1" dirty="0" err="1" smtClean="0"/>
              <a:t>Now</a:t>
            </a:r>
            <a:endParaRPr lang="nb-NO" sz="5400" dirty="0"/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&lt;Button Text="Extensions"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 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OnPlatform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iOS=60, Android=80, Default=40}"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97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986446" cy="4783756"/>
          </a:xfrm>
        </p:spPr>
        <p:txBody>
          <a:bodyPr anchor="ctr">
            <a:normAutofit/>
          </a:bodyPr>
          <a:lstStyle/>
          <a:p>
            <a:r>
              <a:rPr lang="nb-NO" b="1" dirty="0" smtClean="0"/>
              <a:t>RTL &amp; LTR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FlowDirection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x:Static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Device.FlowDirection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31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51DD-E82E-374F-B115-8390E77FBB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0878" y="457200"/>
            <a:ext cx="4156122" cy="5540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LTR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AFC83-E0E2-7E44-8CBB-6D6DED3F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78" y="1011238"/>
            <a:ext cx="2339298" cy="4613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C69E89-639B-1A45-8ECD-35D2D0052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48" y="2088108"/>
            <a:ext cx="2200898" cy="43406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1CBA58-E711-3A41-BE1D-6B46FDCCCFDD}"/>
              </a:ext>
            </a:extLst>
          </p:cNvPr>
          <p:cNvSpPr txBox="1">
            <a:spLocks/>
          </p:cNvSpPr>
          <p:nvPr/>
        </p:nvSpPr>
        <p:spPr>
          <a:xfrm>
            <a:off x="8734566" y="1447904"/>
            <a:ext cx="2399341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2400" dirty="0">
                <a:solidFill>
                  <a:schemeClr val="accent1"/>
                </a:solidFill>
              </a:rPr>
              <a:t>RTL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90AFC-B7DD-0744-8BEA-D12058688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064" y="1011238"/>
            <a:ext cx="2339298" cy="46136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5DD227-20CA-7246-89EE-C66A3D68F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590" y="2088108"/>
            <a:ext cx="2200898" cy="43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792405"/>
            <a:ext cx="10986446" cy="4858231"/>
          </a:xfrm>
        </p:spPr>
        <p:txBody>
          <a:bodyPr anchor="ctr">
            <a:normAutofit fontScale="47500" lnSpcReduction="20000"/>
          </a:bodyPr>
          <a:lstStyle/>
          <a:p>
            <a:r>
              <a:rPr lang="nb-NO" b="1" dirty="0" err="1" smtClean="0"/>
              <a:t>Customize</a:t>
            </a:r>
            <a:r>
              <a:rPr lang="nb-NO" b="1" dirty="0" smtClean="0"/>
              <a:t> </a:t>
            </a:r>
            <a:r>
              <a:rPr lang="nb-NO" b="1" dirty="0" err="1" smtClean="0"/>
              <a:t>the</a:t>
            </a:r>
            <a:r>
              <a:rPr lang="nb-NO" b="1" dirty="0" smtClean="0"/>
              <a:t> </a:t>
            </a:r>
            <a:r>
              <a:rPr lang="nb-NO" b="1" dirty="0" err="1" smtClean="0"/>
              <a:t>TitleView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NavigationPage.TitleView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Orientation="Horizontal"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Spacing="10"&gt;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&lt;Image Source="iconXamagon.png"&gt;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Image.GestureRecognizers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&lt;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Image.TapGestureRecognizer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Tapped="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HandleTapped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&lt;/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Image.GestureRecognizers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&lt;/Image&gt;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Text="3.2.0"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="16"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/&gt;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NavigationPage.TitleView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050" name="Picture 2" descr="https://blog.xamarin.com/wp-content/uploads/2018/09/Screenshot-2018-09-17-12.21.52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52" y="150422"/>
            <a:ext cx="4577648" cy="16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9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147470" cy="4783756"/>
          </a:xfrm>
        </p:spPr>
        <p:txBody>
          <a:bodyPr anchor="ctr">
            <a:normAutofit/>
          </a:bodyPr>
          <a:lstStyle/>
          <a:p>
            <a:r>
              <a:rPr lang="nb-NO" b="1" dirty="0" smtClean="0"/>
              <a:t>Button </a:t>
            </a:r>
            <a:r>
              <a:rPr lang="nb-NO" b="1" dirty="0" err="1" smtClean="0"/>
              <a:t>Padding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&lt;Button Text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="Beautify Me"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b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Padding="60,40"</a:t>
            </a:r>
            <a:b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 </a:t>
            </a:r>
            <a:b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="White"/&gt;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1044222" cy="4783756"/>
          </a:xfrm>
        </p:spPr>
        <p:txBody>
          <a:bodyPr anchor="ctr">
            <a:normAutofit/>
          </a:bodyPr>
          <a:lstStyle/>
          <a:p>
            <a:r>
              <a:rPr lang="nb-NO" b="1" dirty="0" smtClean="0"/>
              <a:t>Visual State Manager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-- </a:t>
            </a:r>
            <a:r>
              <a:rPr lang="en-US" sz="1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Syle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definition --</a:t>
            </a:r>
            <a:b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x:Name="Invalid"&gt;                           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b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                        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&lt;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Setter Property="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Value="Red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"&gt;&lt;/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Setter&gt;                           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&lt;/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                 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Code-Behind --</a:t>
            </a:r>
            <a:b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VisualStateManager.GoToState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myElement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"Invalid");</a:t>
            </a:r>
          </a:p>
          <a:p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33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sz="9600" dirty="0" smtClean="0"/>
              <a:t>Brain </a:t>
            </a:r>
            <a:r>
              <a:rPr lang="nb-NO" sz="9600" dirty="0" err="1" smtClean="0"/>
              <a:t>Overload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sz="7200" i="1" dirty="0" err="1" smtClean="0"/>
              <a:t>We</a:t>
            </a:r>
            <a:r>
              <a:rPr lang="nb-NO" sz="7200" i="1" dirty="0" smtClean="0"/>
              <a:t> </a:t>
            </a:r>
            <a:r>
              <a:rPr lang="nb-NO" sz="7200" i="1" dirty="0" err="1" smtClean="0"/>
              <a:t>need</a:t>
            </a:r>
            <a:r>
              <a:rPr lang="nb-NO" sz="7200" i="1" dirty="0" smtClean="0"/>
              <a:t> </a:t>
            </a:r>
            <a:r>
              <a:rPr lang="nb-NO" sz="7200" i="1" dirty="0" err="1" smtClean="0"/>
              <a:t>some</a:t>
            </a:r>
            <a:r>
              <a:rPr lang="nb-NO" sz="7200" i="1" dirty="0" smtClean="0"/>
              <a:t> </a:t>
            </a:r>
            <a:r>
              <a:rPr lang="nb-NO" sz="7200" i="1" dirty="0" err="1" smtClean="0"/>
              <a:t>coffee</a:t>
            </a:r>
            <a:r>
              <a:rPr lang="nb-NO" sz="7200" i="1" dirty="0" smtClean="0"/>
              <a:t>..</a:t>
            </a:r>
            <a:endParaRPr lang="nb-NO" sz="7200" i="1" dirty="0"/>
          </a:p>
        </p:txBody>
      </p:sp>
    </p:spTree>
    <p:extLst>
      <p:ext uri="{BB962C8B-B14F-4D97-AF65-F5344CB8AC3E}">
        <p14:creationId xmlns:p14="http://schemas.microsoft.com/office/powerpoint/2010/main" val="14432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1044222" cy="4783756"/>
          </a:xfrm>
        </p:spPr>
        <p:txBody>
          <a:bodyPr anchor="ctr">
            <a:normAutofit/>
          </a:bodyPr>
          <a:lstStyle/>
          <a:p>
            <a:r>
              <a:rPr lang="nb-NO" dirty="0" smtClean="0"/>
              <a:t>&lt;</a:t>
            </a:r>
            <a:r>
              <a:rPr lang="nb-NO" dirty="0" err="1" smtClean="0"/>
              <a:t>FlexLayout</a:t>
            </a:r>
            <a:r>
              <a:rPr lang="nb-NO" dirty="0" smtClean="0"/>
              <a:t>&gt;</a:t>
            </a:r>
            <a:br>
              <a:rPr lang="nb-NO" dirty="0" smtClean="0"/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The web’s new favorite layout system comes to Forms.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Simpler to reason about layout with many form factors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Containers and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Items</a:t>
            </a:r>
          </a:p>
          <a:p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https://css-tricks.com/snippets/css/a-guide-to-flexbox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17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19" y="227173"/>
            <a:ext cx="10601581" cy="64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What </a:t>
            </a:r>
            <a:r>
              <a:rPr lang="en-US" dirty="0"/>
              <a:t>is new, next, and absolutely awesome in </a:t>
            </a:r>
            <a:r>
              <a:rPr lang="en-US" dirty="0" err="1"/>
              <a:t>Xamarin.Forms</a:t>
            </a:r>
            <a:r>
              <a:rPr lang="en-US" dirty="0"/>
              <a:t> 3.x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2000" dirty="0" smtClean="0"/>
              <a:t>Level: </a:t>
            </a:r>
            <a:r>
              <a:rPr lang="en-US" sz="2000" dirty="0"/>
              <a:t>All (Beginner / Intermediate / Advanced)</a:t>
            </a:r>
            <a:r>
              <a:rPr lang="en-US" sz="2000" b="1" i="1" dirty="0" smtClean="0"/>
              <a:t/>
            </a:r>
            <a:br>
              <a:rPr lang="en-US" sz="2000" b="1" i="1" dirty="0" smtClean="0"/>
            </a:br>
            <a:endParaRPr lang="en-US" sz="2000" b="1" i="1" dirty="0" smtClean="0"/>
          </a:p>
          <a:p>
            <a:r>
              <a:rPr lang="nb-NO" dirty="0" smtClean="0"/>
              <a:t>Xamarin &amp; </a:t>
            </a:r>
            <a:r>
              <a:rPr lang="nb-NO" dirty="0" err="1" smtClean="0"/>
              <a:t>GitHub</a:t>
            </a:r>
            <a:endParaRPr lang="nb-NO" dirty="0" smtClean="0"/>
          </a:p>
          <a:p>
            <a:r>
              <a:rPr lang="nb-NO" dirty="0" err="1" smtClean="0"/>
              <a:t>ResourceDictionary</a:t>
            </a:r>
            <a:r>
              <a:rPr lang="nb-NO" dirty="0" smtClean="0"/>
              <a:t> </a:t>
            </a:r>
            <a:r>
              <a:rPr lang="nb-NO" dirty="0" err="1" smtClean="0"/>
              <a:t>Improvements</a:t>
            </a:r>
            <a:endParaRPr lang="nb-NO" dirty="0" smtClean="0"/>
          </a:p>
          <a:p>
            <a:r>
              <a:rPr lang="nb-NO" dirty="0" err="1"/>
              <a:t>Label</a:t>
            </a:r>
            <a:r>
              <a:rPr lang="nb-NO" dirty="0"/>
              <a:t> </a:t>
            </a:r>
            <a:r>
              <a:rPr lang="nb-NO" dirty="0" smtClean="0"/>
              <a:t>Love, </a:t>
            </a:r>
            <a:r>
              <a:rPr lang="nb-NO" dirty="0" err="1" smtClean="0"/>
              <a:t>Spans</a:t>
            </a:r>
            <a:r>
              <a:rPr lang="nb-NO" dirty="0" smtClean="0"/>
              <a:t>, Editors &amp; Right to </a:t>
            </a:r>
            <a:r>
              <a:rPr lang="nb-NO" dirty="0" err="1" smtClean="0"/>
              <a:t>Left</a:t>
            </a:r>
            <a:r>
              <a:rPr lang="nb-NO" dirty="0" smtClean="0"/>
              <a:t> Support</a:t>
            </a:r>
          </a:p>
          <a:p>
            <a:r>
              <a:rPr lang="nb-NO" dirty="0"/>
              <a:t>Visual State </a:t>
            </a:r>
            <a:r>
              <a:rPr lang="nb-NO" dirty="0" smtClean="0"/>
              <a:t>Manager</a:t>
            </a:r>
          </a:p>
          <a:p>
            <a:r>
              <a:rPr lang="nb-NO" dirty="0" err="1"/>
              <a:t>Coffee</a:t>
            </a:r>
            <a:r>
              <a:rPr lang="nb-NO" dirty="0"/>
              <a:t> </a:t>
            </a:r>
            <a:r>
              <a:rPr lang="nb-NO" dirty="0" smtClean="0"/>
              <a:t>Break</a:t>
            </a:r>
          </a:p>
          <a:p>
            <a:r>
              <a:rPr lang="nb-NO" dirty="0" err="1" smtClean="0"/>
              <a:t>FlexLayout</a:t>
            </a:r>
            <a:endParaRPr lang="nb-NO" dirty="0" smtClean="0"/>
          </a:p>
          <a:p>
            <a:r>
              <a:rPr lang="nb-NO" dirty="0" err="1"/>
              <a:t>Stylesheets</a:t>
            </a:r>
            <a:endParaRPr lang="nb-NO" dirty="0" smtClean="0"/>
          </a:p>
          <a:p>
            <a:r>
              <a:rPr lang="nb-NO" dirty="0" smtClean="0"/>
              <a:t>F100</a:t>
            </a:r>
          </a:p>
          <a:p>
            <a:r>
              <a:rPr lang="nb-NO" dirty="0" smtClean="0"/>
              <a:t>What’s </a:t>
            </a:r>
            <a:r>
              <a:rPr lang="nb-NO" dirty="0" err="1" smtClean="0"/>
              <a:t>Next</a:t>
            </a:r>
            <a:endParaRPr lang="nb-NO" dirty="0"/>
          </a:p>
          <a:p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DD0F629-810A-8B46-A070-5D8FD326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30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2043" y="562106"/>
            <a:ext cx="8650437" cy="663948"/>
          </a:xfrm>
        </p:spPr>
        <p:txBody>
          <a:bodyPr>
            <a:normAutofit fontScale="55000" lnSpcReduction="20000"/>
          </a:bodyPr>
          <a:lstStyle/>
          <a:p>
            <a:r>
              <a:rPr lang="nb-NO" dirty="0" smtClean="0"/>
              <a:t>Container Properties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58495" y="1304290"/>
            <a:ext cx="10915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2043" y="562106"/>
            <a:ext cx="8650437" cy="663948"/>
          </a:xfrm>
        </p:spPr>
        <p:txBody>
          <a:bodyPr>
            <a:normAutofit fontScale="55000" lnSpcReduction="20000"/>
          </a:bodyPr>
          <a:lstStyle/>
          <a:p>
            <a:r>
              <a:rPr lang="nb-NO" dirty="0" smtClean="0"/>
              <a:t>Container Properties</a:t>
            </a:r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9320" y="1388745"/>
            <a:ext cx="92964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2043" y="562106"/>
            <a:ext cx="8650437" cy="663948"/>
          </a:xfrm>
        </p:spPr>
        <p:txBody>
          <a:bodyPr>
            <a:normAutofit fontScale="55000" lnSpcReduction="20000"/>
          </a:bodyPr>
          <a:lstStyle/>
          <a:p>
            <a:r>
              <a:rPr lang="nb-NO" dirty="0" smtClean="0"/>
              <a:t>Element Properties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47700" y="1500187"/>
            <a:ext cx="108966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blog.xamarin.com/wp-content/uploads/2018/08/Screenshot-2018-08-01-15.22.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510639"/>
            <a:ext cx="8239124" cy="62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blog.xamarin.com/wp-content/uploads/2018/06/Screenshot-2018-05-03-19.35.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600" y="510640"/>
            <a:ext cx="3514782" cy="62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1044222" cy="4783756"/>
          </a:xfrm>
        </p:spPr>
        <p:txBody>
          <a:bodyPr anchor="ctr">
            <a:normAutofit/>
          </a:bodyPr>
          <a:lstStyle/>
          <a:p>
            <a:r>
              <a:rPr lang="nb-NO" dirty="0" err="1" smtClean="0"/>
              <a:t>StyleSheets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Subset of HTML CSS, adding more capabilities over time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Well understood style system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Complements the built-in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You can use Less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Embedded into XAML</a:t>
            </a:r>
          </a:p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• Standalone CSS 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Styles are applied one by one, in definition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Styles defined on the item itself is always applied last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53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3323" y="0"/>
            <a:ext cx="9907604" cy="6319520"/>
          </a:xfrm>
        </p:spPr>
        <p:txBody>
          <a:bodyPr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endParaRPr lang="nb-NO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b-NO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ContentPage.Resources</a:t>
            </a:r>
            <a:r>
              <a:rPr lang="nb-NO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b-NO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StyleSheet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Source="Styles/AlignmentPage.css</a:t>
            </a:r>
            <a:r>
              <a:rPr lang="nb-NO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b-NO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StyleSheet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&lt;![CDATA[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^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background-color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]]&gt;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StyleSheet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nb-NO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ContentPage.Resources</a:t>
            </a:r>
            <a:r>
              <a:rPr lang="nb-NO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nb-NO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.header {   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font-size: 24;   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color: #16222a;   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margin-top: 30;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  </a:t>
            </a: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background-color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 selectors at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https://docs.microsoft.com/en-us/xamarin/xamarin-forms/user-interface/styles/css</a:t>
            </a: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12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b-NO" sz="12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b-NO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b-NO" sz="12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b-NO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0"/>
          <a:stretch/>
        </p:blipFill>
        <p:spPr>
          <a:xfrm>
            <a:off x="813435" y="701040"/>
            <a:ext cx="11141608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0820" y="0"/>
            <a:ext cx="11044222" cy="1779872"/>
          </a:xfrm>
        </p:spPr>
        <p:txBody>
          <a:bodyPr anchor="ctr">
            <a:normAutofit/>
          </a:bodyPr>
          <a:lstStyle/>
          <a:p>
            <a:r>
              <a:rPr lang="nb-NO" b="1" dirty="0" smtClean="0"/>
              <a:t>F100</a:t>
            </a:r>
            <a:r>
              <a:rPr lang="nb-NO" dirty="0" smtClean="0"/>
              <a:t/>
            </a:r>
            <a:br>
              <a:rPr lang="nb-NO" dirty="0" smtClean="0"/>
            </a:br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20" y="1300770"/>
            <a:ext cx="3005588" cy="5584420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6917E8-1FE7-41B3-A485-732FC0E0AD83}"/>
              </a:ext>
            </a:extLst>
          </p:cNvPr>
          <p:cNvSpPr txBox="1">
            <a:spLocks/>
          </p:cNvSpPr>
          <p:nvPr/>
        </p:nvSpPr>
        <p:spPr>
          <a:xfrm>
            <a:off x="4242920" y="1319033"/>
            <a:ext cx="2687393" cy="5586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 smtClean="0"/>
              <a:t>SearchBar</a:t>
            </a:r>
            <a:r>
              <a:rPr lang="en-US" sz="1000" dirty="0" smtClean="0"/>
              <a:t> </a:t>
            </a:r>
            <a:r>
              <a:rPr lang="en-US" sz="1000" dirty="0" err="1" smtClean="0"/>
              <a:t>IsSpellCheckEnabled</a:t>
            </a:r>
            <a:endParaRPr lang="en-US" sz="1000" dirty="0" smtClean="0"/>
          </a:p>
          <a:p>
            <a:r>
              <a:rPr lang="en-US" sz="1000" dirty="0" err="1" smtClean="0"/>
              <a:t>ImeOptions</a:t>
            </a:r>
            <a:endParaRPr lang="en-US" sz="1000" dirty="0" smtClean="0"/>
          </a:p>
          <a:p>
            <a:r>
              <a:rPr lang="en-US" sz="1000" dirty="0" err="1" smtClean="0"/>
              <a:t>DesignModeEnabled</a:t>
            </a:r>
            <a:r>
              <a:rPr lang="en-US" sz="1000" dirty="0" smtClean="0"/>
              <a:t> </a:t>
            </a:r>
          </a:p>
          <a:p>
            <a:r>
              <a:rPr lang="en-US" sz="1000" dirty="0" smtClean="0"/>
              <a:t>Android Bottom Tabs</a:t>
            </a:r>
          </a:p>
          <a:p>
            <a:r>
              <a:rPr lang="en-US" sz="1000" dirty="0" err="1" smtClean="0"/>
              <a:t>WebView</a:t>
            </a:r>
            <a:r>
              <a:rPr lang="en-US" sz="1000" dirty="0" smtClean="0"/>
              <a:t> mixed content (Android)</a:t>
            </a:r>
          </a:p>
          <a:p>
            <a:r>
              <a:rPr lang="en-US" sz="1000" dirty="0" err="1" smtClean="0"/>
              <a:t>WebView</a:t>
            </a:r>
            <a:r>
              <a:rPr lang="en-US" sz="1000" dirty="0" smtClean="0"/>
              <a:t> evaluate </a:t>
            </a:r>
            <a:r>
              <a:rPr lang="en-US" sz="1000" dirty="0" err="1" smtClean="0"/>
              <a:t>javascript</a:t>
            </a:r>
            <a:endParaRPr lang="en-US" sz="1000" dirty="0" smtClean="0"/>
          </a:p>
          <a:p>
            <a:r>
              <a:rPr lang="en-US" sz="1000" dirty="0" smtClean="0"/>
              <a:t>Binding Mode </a:t>
            </a:r>
            <a:r>
              <a:rPr lang="en-US" sz="1000" dirty="0" err="1" smtClean="0"/>
              <a:t>OneTime</a:t>
            </a:r>
            <a:endParaRPr lang="en-US" sz="1000" dirty="0" smtClean="0"/>
          </a:p>
          <a:p>
            <a:r>
              <a:rPr lang="en-US" sz="1000" dirty="0" err="1" smtClean="0"/>
              <a:t>ProgressBar</a:t>
            </a:r>
            <a:r>
              <a:rPr lang="en-US" sz="1000" dirty="0" smtClean="0"/>
              <a:t> colors</a:t>
            </a:r>
          </a:p>
          <a:p>
            <a:r>
              <a:rPr lang="en-US" sz="1000" dirty="0" smtClean="0"/>
              <a:t>Switch colors</a:t>
            </a:r>
          </a:p>
          <a:p>
            <a:r>
              <a:rPr lang="en-US" sz="1000" dirty="0" smtClean="0"/>
              <a:t>Slider colors</a:t>
            </a:r>
          </a:p>
          <a:p>
            <a:r>
              <a:rPr lang="en-US" sz="1000" dirty="0" smtClean="0"/>
              <a:t>Hide scroll bars</a:t>
            </a:r>
          </a:p>
          <a:p>
            <a:r>
              <a:rPr lang="en-US" sz="1000" dirty="0" smtClean="0"/>
              <a:t>Button </a:t>
            </a:r>
            <a:r>
              <a:rPr lang="en-US" sz="1000" dirty="0" err="1" smtClean="0"/>
              <a:t>AccessKey</a:t>
            </a:r>
            <a:endParaRPr lang="en-US" sz="1000" dirty="0" smtClean="0"/>
          </a:p>
          <a:p>
            <a:r>
              <a:rPr lang="en-US" sz="1000" dirty="0" err="1" smtClean="0"/>
              <a:t>TabbedPage</a:t>
            </a:r>
            <a:r>
              <a:rPr lang="en-US" sz="1000" dirty="0" smtClean="0"/>
              <a:t> Icons (UWP)</a:t>
            </a:r>
          </a:p>
          <a:p>
            <a:r>
              <a:rPr lang="en-US" sz="1000" dirty="0" smtClean="0"/>
              <a:t>Drop Shadows (iOS/UWP)</a:t>
            </a:r>
          </a:p>
          <a:p>
            <a:r>
              <a:rPr lang="en-US" sz="1000" dirty="0" smtClean="0"/>
              <a:t>App DI Container Hooks</a:t>
            </a:r>
          </a:p>
          <a:p>
            <a:r>
              <a:rPr lang="en-US" sz="1000" dirty="0" smtClean="0"/>
              <a:t>Button Padding</a:t>
            </a:r>
          </a:p>
          <a:p>
            <a:r>
              <a:rPr lang="en-US" sz="1000" dirty="0" smtClean="0"/>
              <a:t>Page </a:t>
            </a:r>
            <a:r>
              <a:rPr lang="en-US" sz="1000" dirty="0" err="1" smtClean="0"/>
              <a:t>TitleView</a:t>
            </a:r>
            <a:endParaRPr lang="en-US" sz="1000" dirty="0" smtClean="0"/>
          </a:p>
          <a:p>
            <a:r>
              <a:rPr lang="en-US" sz="1000" dirty="0" err="1" smtClean="0"/>
              <a:t>BoxView</a:t>
            </a:r>
            <a:r>
              <a:rPr lang="en-US" sz="1000" dirty="0" smtClean="0"/>
              <a:t> rounded corners</a:t>
            </a:r>
          </a:p>
          <a:p>
            <a:r>
              <a:rPr lang="en-US" sz="1000" dirty="0" err="1" smtClean="0"/>
              <a:t>WKWebView</a:t>
            </a:r>
            <a:r>
              <a:rPr lang="en-US" sz="1000" dirty="0" smtClean="0"/>
              <a:t> for iOS</a:t>
            </a:r>
            <a:endParaRPr lang="en-US" sz="1000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14F8B4F-78D0-435F-88BD-F6D2350BBD53}"/>
              </a:ext>
            </a:extLst>
          </p:cNvPr>
          <p:cNvSpPr txBox="1">
            <a:spLocks/>
          </p:cNvSpPr>
          <p:nvPr/>
        </p:nvSpPr>
        <p:spPr>
          <a:xfrm>
            <a:off x="7293328" y="1235348"/>
            <a:ext cx="2687393" cy="266226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13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720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130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latin typeface="+mn-lt"/>
              </a:rPr>
              <a:t>Coming Soon</a:t>
            </a:r>
          </a:p>
          <a:p>
            <a:r>
              <a:rPr lang="en-US" sz="1000" dirty="0">
                <a:latin typeface="+mn-lt"/>
              </a:rPr>
              <a:t>Label </a:t>
            </a:r>
            <a:r>
              <a:rPr lang="en-US" sz="1000" dirty="0" err="1">
                <a:latin typeface="+mn-lt"/>
              </a:rPr>
              <a:t>MaxLines</a:t>
            </a:r>
            <a:endParaRPr lang="en-US" sz="1000" dirty="0">
              <a:latin typeface="+mn-lt"/>
            </a:endParaRPr>
          </a:p>
          <a:p>
            <a:r>
              <a:rPr lang="en-US" sz="1000" dirty="0">
                <a:latin typeface="+mn-lt"/>
              </a:rPr>
              <a:t>Entry Read-Only</a:t>
            </a:r>
          </a:p>
          <a:p>
            <a:r>
              <a:rPr lang="en-US" sz="1000" dirty="0" err="1">
                <a:latin typeface="+mn-lt"/>
              </a:rPr>
              <a:t>ImageButton</a:t>
            </a:r>
            <a:endParaRPr lang="en-US" sz="1000" dirty="0">
              <a:latin typeface="+mn-lt"/>
            </a:endParaRPr>
          </a:p>
          <a:p>
            <a:r>
              <a:rPr lang="en-US" sz="1000" dirty="0">
                <a:latin typeface="+mn-lt"/>
              </a:rPr>
              <a:t>GIF Support</a:t>
            </a:r>
          </a:p>
          <a:p>
            <a:r>
              <a:rPr lang="en-US" sz="1000" dirty="0">
                <a:latin typeface="+mn-lt"/>
              </a:rPr>
              <a:t>Button and Label Parity</a:t>
            </a:r>
          </a:p>
          <a:p>
            <a:r>
              <a:rPr lang="en-US" sz="1000" dirty="0" err="1">
                <a:latin typeface="+mn-lt"/>
              </a:rPr>
              <a:t>PinsSource</a:t>
            </a:r>
            <a:r>
              <a:rPr lang="en-US" sz="1000" dirty="0">
                <a:latin typeface="+mn-lt"/>
              </a:rPr>
              <a:t> on </a:t>
            </a:r>
            <a:r>
              <a:rPr lang="en-US" sz="1000" dirty="0" err="1">
                <a:latin typeface="+mn-lt"/>
              </a:rPr>
              <a:t>Forms.Map</a:t>
            </a:r>
            <a:endParaRPr lang="en-US" sz="1000" dirty="0">
              <a:latin typeface="+mn-lt"/>
            </a:endParaRPr>
          </a:p>
          <a:p>
            <a:r>
              <a:rPr lang="en-US" sz="1000" dirty="0" err="1">
                <a:latin typeface="+mn-lt"/>
              </a:rPr>
              <a:t>WebView</a:t>
            </a:r>
            <a:r>
              <a:rPr lang="en-US" sz="1000" dirty="0">
                <a:latin typeface="+mn-lt"/>
              </a:rPr>
              <a:t> Zoom Controls (Android)</a:t>
            </a:r>
          </a:p>
          <a:p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43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sz="9600" dirty="0" smtClean="0"/>
              <a:t>What’s </a:t>
            </a:r>
            <a:r>
              <a:rPr lang="nb-NO" sz="9600" dirty="0" err="1" smtClean="0"/>
              <a:t>Next</a:t>
            </a:r>
            <a:r>
              <a:rPr lang="nb-NO" sz="7200" i="1" dirty="0" smtClean="0"/>
              <a:t>..</a:t>
            </a:r>
            <a:endParaRPr lang="nb-NO" sz="7200" i="1" dirty="0"/>
          </a:p>
        </p:txBody>
      </p:sp>
    </p:spTree>
    <p:extLst>
      <p:ext uri="{BB962C8B-B14F-4D97-AF65-F5344CB8AC3E}">
        <p14:creationId xmlns:p14="http://schemas.microsoft.com/office/powerpoint/2010/main" val="21819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3CBF5B-7B13-1543-9AB6-1AB5D8406E28}"/>
              </a:ext>
            </a:extLst>
          </p:cNvPr>
          <p:cNvGrpSpPr/>
          <p:nvPr/>
        </p:nvGrpSpPr>
        <p:grpSpPr>
          <a:xfrm>
            <a:off x="1123774" y="2771525"/>
            <a:ext cx="1644049" cy="3578632"/>
            <a:chOff x="524676" y="1355549"/>
            <a:chExt cx="2155526" cy="4691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1A45E2-878F-C342-A464-606E62D0774C}"/>
                </a:ext>
              </a:extLst>
            </p:cNvPr>
            <p:cNvSpPr txBox="1"/>
            <p:nvPr/>
          </p:nvSpPr>
          <p:spPr>
            <a:xfrm>
              <a:off x="524676" y="1355549"/>
              <a:ext cx="163608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Accelerometer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C8AF2F-62A0-744E-9B95-053D82F04859}"/>
                </a:ext>
              </a:extLst>
            </p:cNvPr>
            <p:cNvSpPr txBox="1"/>
            <p:nvPr/>
          </p:nvSpPr>
          <p:spPr>
            <a:xfrm>
              <a:off x="524676" y="1981863"/>
              <a:ext cx="186858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Information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73D3F-B81D-854C-8A24-F4C0C6DCC455}"/>
                </a:ext>
              </a:extLst>
            </p:cNvPr>
            <p:cNvSpPr txBox="1"/>
            <p:nvPr/>
          </p:nvSpPr>
          <p:spPr>
            <a:xfrm>
              <a:off x="524676" y="2608177"/>
              <a:ext cx="14407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Battery State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5C3179-F56C-DC42-956B-A2C85797D50A}"/>
                </a:ext>
              </a:extLst>
            </p:cNvPr>
            <p:cNvSpPr txBox="1"/>
            <p:nvPr/>
          </p:nvSpPr>
          <p:spPr>
            <a:xfrm>
              <a:off x="524676" y="3234491"/>
              <a:ext cx="109927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Clipboard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A2EAA0-A3C7-4943-BE77-5B229442064C}"/>
                </a:ext>
              </a:extLst>
            </p:cNvPr>
            <p:cNvSpPr txBox="1"/>
            <p:nvPr/>
          </p:nvSpPr>
          <p:spPr>
            <a:xfrm>
              <a:off x="524676" y="3860805"/>
              <a:ext cx="10257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Compass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9641D5-750B-6142-B84C-873B5B678BEB}"/>
                </a:ext>
              </a:extLst>
            </p:cNvPr>
            <p:cNvSpPr txBox="1"/>
            <p:nvPr/>
          </p:nvSpPr>
          <p:spPr>
            <a:xfrm>
              <a:off x="524676" y="4487119"/>
              <a:ext cx="13994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Connectivity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065370-44DB-CD4C-A2C9-AB9ABE6C1EAE}"/>
                </a:ext>
              </a:extLst>
            </p:cNvPr>
            <p:cNvSpPr txBox="1"/>
            <p:nvPr/>
          </p:nvSpPr>
          <p:spPr>
            <a:xfrm>
              <a:off x="524676" y="5113433"/>
              <a:ext cx="14877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Transfer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BD8EC-F5CA-084C-8E8C-921011A72AD3}"/>
                </a:ext>
              </a:extLst>
            </p:cNvPr>
            <p:cNvSpPr txBox="1"/>
            <p:nvPr/>
          </p:nvSpPr>
          <p:spPr>
            <a:xfrm>
              <a:off x="524676" y="5739746"/>
              <a:ext cx="215552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 Information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A77BBE-C9AC-2F49-AD01-9288876CCD07}"/>
              </a:ext>
            </a:extLst>
          </p:cNvPr>
          <p:cNvGrpSpPr/>
          <p:nvPr/>
        </p:nvGrpSpPr>
        <p:grpSpPr>
          <a:xfrm>
            <a:off x="4831173" y="2758304"/>
            <a:ext cx="1713111" cy="3536140"/>
            <a:chOff x="4831173" y="1713895"/>
            <a:chExt cx="2246074" cy="46362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4494DB-D904-5749-83F6-A4134F4DDD39}"/>
                </a:ext>
              </a:extLst>
            </p:cNvPr>
            <p:cNvSpPr txBox="1"/>
            <p:nvPr/>
          </p:nvSpPr>
          <p:spPr>
            <a:xfrm>
              <a:off x="4882479" y="1713895"/>
              <a:ext cx="219476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 System Helpers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58733-96F1-8F4C-9CF8-8207DFCB4EA2}"/>
                </a:ext>
              </a:extLst>
            </p:cNvPr>
            <p:cNvSpPr txBox="1"/>
            <p:nvPr/>
          </p:nvSpPr>
          <p:spPr>
            <a:xfrm>
              <a:off x="4882479" y="2340209"/>
              <a:ext cx="6059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Email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EF9085-BBCC-6D42-AEA8-591510D2AA8C}"/>
                </a:ext>
              </a:extLst>
            </p:cNvPr>
            <p:cNvSpPr txBox="1"/>
            <p:nvPr/>
          </p:nvSpPr>
          <p:spPr>
            <a:xfrm>
              <a:off x="4882479" y="2966523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9EFD2A-FF15-A74C-8635-B2C5F2C165B0}"/>
                </a:ext>
              </a:extLst>
            </p:cNvPr>
            <p:cNvSpPr txBox="1"/>
            <p:nvPr/>
          </p:nvSpPr>
          <p:spPr>
            <a:xfrm>
              <a:off x="4831173" y="2966522"/>
              <a:ext cx="124072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Geocoding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1E7C78-97B9-4C4C-A450-24BD9840F4B5}"/>
                </a:ext>
              </a:extLst>
            </p:cNvPr>
            <p:cNvSpPr txBox="1"/>
            <p:nvPr/>
          </p:nvSpPr>
          <p:spPr>
            <a:xfrm>
              <a:off x="4882479" y="3592837"/>
              <a:ext cx="13689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Geolocation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2ACC51-D13A-F64D-B398-C3D17A6416F7}"/>
                </a:ext>
              </a:extLst>
            </p:cNvPr>
            <p:cNvSpPr txBox="1"/>
            <p:nvPr/>
          </p:nvSpPr>
          <p:spPr>
            <a:xfrm>
              <a:off x="4882479" y="4219151"/>
              <a:ext cx="119705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Gyroscope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666EDC-42F5-8843-957D-3D56A449D592}"/>
                </a:ext>
              </a:extLst>
            </p:cNvPr>
            <p:cNvSpPr txBox="1"/>
            <p:nvPr/>
          </p:nvSpPr>
          <p:spPr>
            <a:xfrm>
              <a:off x="4882479" y="4845465"/>
              <a:ext cx="16920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Magnetometer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12D81F-F9EE-D74A-9915-711D1195350E}"/>
                </a:ext>
              </a:extLst>
            </p:cNvPr>
            <p:cNvSpPr txBox="1"/>
            <p:nvPr/>
          </p:nvSpPr>
          <p:spPr>
            <a:xfrm>
              <a:off x="4882479" y="5471778"/>
              <a:ext cx="159960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Open Browser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37249-EC24-9446-BB01-DB45BF6CAAEA}"/>
                </a:ext>
              </a:extLst>
            </p:cNvPr>
            <p:cNvSpPr txBox="1"/>
            <p:nvPr/>
          </p:nvSpPr>
          <p:spPr>
            <a:xfrm>
              <a:off x="4831173" y="6042379"/>
              <a:ext cx="1450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Phone Dialer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5A4277-C19C-ED48-8D0B-BCBCAE3FAA67}"/>
              </a:ext>
            </a:extLst>
          </p:cNvPr>
          <p:cNvGrpSpPr/>
          <p:nvPr/>
        </p:nvGrpSpPr>
        <p:grpSpPr>
          <a:xfrm>
            <a:off x="8872250" y="2771526"/>
            <a:ext cx="1387688" cy="3100934"/>
            <a:chOff x="8868420" y="1662966"/>
            <a:chExt cx="1819409" cy="40656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C7A7FA-19B7-DC4F-9A8A-F89A241E16B1}"/>
                </a:ext>
              </a:extLst>
            </p:cNvPr>
            <p:cNvSpPr txBox="1"/>
            <p:nvPr/>
          </p:nvSpPr>
          <p:spPr>
            <a:xfrm>
              <a:off x="8868420" y="1662966"/>
              <a:ext cx="130926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Preferences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7DD745-6050-6A49-B82E-3A6FC496537F}"/>
                </a:ext>
              </a:extLst>
            </p:cNvPr>
            <p:cNvSpPr txBox="1"/>
            <p:nvPr/>
          </p:nvSpPr>
          <p:spPr>
            <a:xfrm>
              <a:off x="8868420" y="2289280"/>
              <a:ext cx="128701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Screen lock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DC8BF7-25A1-EC46-A147-FC21BF08BBC2}"/>
                </a:ext>
              </a:extLst>
            </p:cNvPr>
            <p:cNvSpPr txBox="1"/>
            <p:nvPr/>
          </p:nvSpPr>
          <p:spPr>
            <a:xfrm>
              <a:off x="8868420" y="2915594"/>
              <a:ext cx="16951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Secure Storage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B7F6FA-2613-C543-9F35-3891AD28BDBE}"/>
                </a:ext>
              </a:extLst>
            </p:cNvPr>
            <p:cNvSpPr txBox="1"/>
            <p:nvPr/>
          </p:nvSpPr>
          <p:spPr>
            <a:xfrm>
              <a:off x="8868420" y="3541908"/>
              <a:ext cx="5033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SMS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E761F-25F1-CE4B-A824-DDB1BFBF5DFE}"/>
                </a:ext>
              </a:extLst>
            </p:cNvPr>
            <p:cNvSpPr txBox="1"/>
            <p:nvPr/>
          </p:nvSpPr>
          <p:spPr>
            <a:xfrm>
              <a:off x="8868420" y="4168222"/>
              <a:ext cx="164352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Text to Speech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7FF46D-EDCE-0747-A53C-04AA60AC8882}"/>
                </a:ext>
              </a:extLst>
            </p:cNvPr>
            <p:cNvSpPr txBox="1"/>
            <p:nvPr/>
          </p:nvSpPr>
          <p:spPr>
            <a:xfrm>
              <a:off x="8868420" y="4794536"/>
              <a:ext cx="181940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Version tracking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CFBEF2-5CD3-6247-A63B-4E3872A53618}"/>
                </a:ext>
              </a:extLst>
            </p:cNvPr>
            <p:cNvSpPr txBox="1"/>
            <p:nvPr/>
          </p:nvSpPr>
          <p:spPr>
            <a:xfrm>
              <a:off x="8868420" y="5420849"/>
              <a:ext cx="8107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Vibrate</a:t>
              </a: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3853" y="372474"/>
            <a:ext cx="9907604" cy="980195"/>
          </a:xfrm>
        </p:spPr>
        <p:txBody>
          <a:bodyPr>
            <a:normAutofit fontScale="85000" lnSpcReduction="20000"/>
          </a:bodyPr>
          <a:lstStyle/>
          <a:p>
            <a:r>
              <a:rPr lang="nb-NO" dirty="0" smtClean="0"/>
              <a:t>Xamarin Essentials</a:t>
            </a:r>
            <a:endParaRPr lang="nb-NO" dirty="0"/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37B9EE9D-41B9-B246-AD43-3D53B68136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3853" y="877672"/>
            <a:ext cx="11017250" cy="862013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000" b="0" dirty="0"/>
              <a:t>A kit of essential cross platform APIs for your mobile apps – Native Android, Native iOS or Forms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F030B4-5CE3-2046-AB7C-7428AF13AD6B}"/>
              </a:ext>
            </a:extLst>
          </p:cNvPr>
          <p:cNvGrpSpPr/>
          <p:nvPr/>
        </p:nvGrpSpPr>
        <p:grpSpPr>
          <a:xfrm>
            <a:off x="1050056" y="1900940"/>
            <a:ext cx="3435533" cy="514892"/>
            <a:chOff x="1125407" y="4176479"/>
            <a:chExt cx="9481982" cy="1421090"/>
          </a:xfrm>
        </p:grpSpPr>
        <p:pic>
          <p:nvPicPr>
            <p:cNvPr id="44" name="Picture 43" descr="Icon_A.pdf">
              <a:extLst>
                <a:ext uri="{FF2B5EF4-FFF2-40B4-BE49-F238E27FC236}">
                  <a16:creationId xmlns:a16="http://schemas.microsoft.com/office/drawing/2014/main" id="{3F272A1C-7FCE-6F46-9BBA-B79DC9E2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407" y="4176480"/>
              <a:ext cx="1061431" cy="14210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B787B55-413A-8D47-96B9-CCCF6435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7039" y="4305705"/>
              <a:ext cx="1207292" cy="108055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6C9C6F8-7EC3-FE4A-A9A8-014D4EDD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4532" y="4305705"/>
              <a:ext cx="1206330" cy="119161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C2F57B-BF45-FD40-8187-2EA0E8C9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1063" y="4176480"/>
              <a:ext cx="1137969" cy="137538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3BF4D5B-7CD5-014E-B953-8343D0AB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3500" y="4176479"/>
              <a:ext cx="1023889" cy="142108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61CA63-4A71-774B-ADDD-2A9D1072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9233" y="4416765"/>
              <a:ext cx="1094067" cy="108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385336" y="3493624"/>
            <a:ext cx="3818721" cy="1711542"/>
          </a:xfrm>
        </p:spPr>
        <p:txBody>
          <a:bodyPr/>
          <a:lstStyle/>
          <a:p>
            <a:pPr marL="0" indent="0">
              <a:buNone/>
            </a:pPr>
            <a:r>
              <a:rPr lang="nb-NO" sz="1400" dirty="0">
                <a:solidFill>
                  <a:schemeClr val="accent1"/>
                </a:solidFill>
              </a:rPr>
              <a:t>ARTIKLER &amp; INTERVJUER</a:t>
            </a:r>
          </a:p>
          <a:p>
            <a:pPr marL="0" indent="0">
              <a:buNone/>
            </a:pPr>
            <a:r>
              <a:rPr lang="nb-NO" sz="1400" dirty="0" err="1"/>
              <a:t>Thinking</a:t>
            </a:r>
            <a:r>
              <a:rPr lang="nb-NO" sz="1400" dirty="0"/>
              <a:t> </a:t>
            </a:r>
            <a:r>
              <a:rPr lang="nb-NO" sz="1400" dirty="0" err="1"/>
              <a:t>big</a:t>
            </a:r>
            <a:r>
              <a:rPr lang="nb-NO" sz="1400" dirty="0"/>
              <a:t> – </a:t>
            </a:r>
            <a:r>
              <a:rPr lang="nb-NO" sz="1400" dirty="0" err="1"/>
              <a:t>while</a:t>
            </a:r>
            <a:r>
              <a:rPr lang="nb-NO" sz="1400" dirty="0"/>
              <a:t> </a:t>
            </a:r>
            <a:r>
              <a:rPr lang="nb-NO" sz="1400" dirty="0" err="1"/>
              <a:t>covering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smaller</a:t>
            </a:r>
            <a:r>
              <a:rPr lang="nb-NO" sz="1400" dirty="0"/>
              <a:t> </a:t>
            </a:r>
            <a:r>
              <a:rPr lang="nb-NO" sz="1400" dirty="0" err="1"/>
              <a:t>needs</a:t>
            </a:r>
            <a:endParaRPr lang="nb-NO" sz="1400" dirty="0"/>
          </a:p>
          <a:p>
            <a:pPr marL="0" indent="0">
              <a:buNone/>
            </a:pPr>
            <a:r>
              <a:rPr lang="nb-NO" sz="1400" dirty="0"/>
              <a:t>Små partikler </a:t>
            </a:r>
            <a:r>
              <a:rPr lang="mr-IN" sz="1400" dirty="0"/>
              <a:t>–</a:t>
            </a:r>
            <a:r>
              <a:rPr lang="nb-NO" sz="1400" dirty="0"/>
              <a:t> Store datamengder</a:t>
            </a:r>
            <a:br>
              <a:rPr lang="nb-NO" sz="1400" dirty="0"/>
            </a:br>
            <a:r>
              <a:rPr lang="nb-NO" sz="1400" i="1" dirty="0"/>
              <a:t>Dagens Næringsliv</a:t>
            </a:r>
          </a:p>
          <a:p>
            <a:pPr marL="0" indent="0">
              <a:buNone/>
            </a:pPr>
            <a:r>
              <a:rPr lang="nb-NO" sz="1400" dirty="0" err="1"/>
              <a:t>App</a:t>
            </a:r>
            <a:r>
              <a:rPr lang="nb-NO" sz="1400" dirty="0"/>
              <a:t> </a:t>
            </a:r>
            <a:r>
              <a:rPr lang="nb-NO" sz="1400" dirty="0" err="1"/>
              <a:t>development</a:t>
            </a:r>
            <a:r>
              <a:rPr lang="nb-NO" sz="1400" dirty="0"/>
              <a:t>, </a:t>
            </a:r>
            <a:r>
              <a:rPr lang="nb-NO" sz="1400" dirty="0" err="1"/>
              <a:t>Xamarin</a:t>
            </a:r>
            <a:r>
              <a:rPr lang="nb-NO" sz="1400" dirty="0"/>
              <a:t> Test</a:t>
            </a:r>
            <a:br>
              <a:rPr lang="nb-NO" sz="1400" dirty="0"/>
            </a:br>
            <a:r>
              <a:rPr lang="nb-NO" sz="1400" dirty="0" err="1"/>
              <a:t>Cloud</a:t>
            </a:r>
            <a:r>
              <a:rPr lang="nb-NO" sz="1400" dirty="0"/>
              <a:t> &amp; </a:t>
            </a:r>
            <a:r>
              <a:rPr lang="nb-NO" sz="1400" dirty="0" err="1"/>
              <a:t>Continuous</a:t>
            </a:r>
            <a:r>
              <a:rPr lang="nb-NO" sz="1400" dirty="0"/>
              <a:t> Integration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1011" y="270699"/>
            <a:ext cx="11286802" cy="526810"/>
          </a:xfrm>
        </p:spPr>
        <p:txBody>
          <a:bodyPr/>
          <a:lstStyle/>
          <a:p>
            <a:r>
              <a:rPr lang="nb-NO" dirty="0"/>
              <a:t>MONICA B. TVEDT, </a:t>
            </a:r>
            <a:r>
              <a:rPr lang="nb-NO" dirty="0" smtClean="0"/>
              <a:t>AVDELINGSLEDER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21011" y="909730"/>
            <a:ext cx="8028171" cy="3897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400" i="1" dirty="0" smtClean="0"/>
              <a:t>For Sopra Steria sin Microsoft .NET avdeling og deres </a:t>
            </a:r>
            <a:r>
              <a:rPr lang="nb-NO" sz="1400" i="1" dirty="0" err="1" smtClean="0"/>
              <a:t>DevOps</a:t>
            </a:r>
            <a:r>
              <a:rPr lang="nb-NO" sz="1400" i="1" dirty="0" smtClean="0"/>
              <a:t> &amp; Microservices avdeling</a:t>
            </a:r>
            <a:endParaRPr lang="en-US" sz="1400" i="1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421011" y="1527260"/>
            <a:ext cx="7509184" cy="19927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TIDLIGERE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/>
              <a:t>Head </a:t>
            </a:r>
            <a:r>
              <a:rPr lang="nb-NO" sz="1400" dirty="0" err="1"/>
              <a:t>of</a:t>
            </a:r>
            <a:r>
              <a:rPr lang="nb-NO" sz="1400" dirty="0"/>
              <a:t> UMS </a:t>
            </a:r>
            <a:r>
              <a:rPr lang="nb-NO" sz="1400" dirty="0" err="1"/>
              <a:t>Innovation</a:t>
            </a:r>
            <a:r>
              <a:rPr lang="nb-NO" sz="1400" dirty="0"/>
              <a:t> </a:t>
            </a:r>
            <a:r>
              <a:rPr lang="nb-NO" sz="1400" dirty="0" err="1"/>
              <a:t>center</a:t>
            </a:r>
            <a:r>
              <a:rPr lang="nb-NO" sz="1400" dirty="0"/>
              <a:t> at </a:t>
            </a:r>
            <a:r>
              <a:rPr lang="nb-NO" sz="1400" dirty="0" err="1"/>
              <a:t>Unified</a:t>
            </a:r>
            <a:r>
              <a:rPr lang="nb-NO" sz="1400" dirty="0"/>
              <a:t> Messaging Systems </a:t>
            </a:r>
            <a:r>
              <a:rPr lang="nb-NO" sz="1400" dirty="0" smtClean="0"/>
              <a:t>ASA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/>
              <a:t>Head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 smtClean="0"/>
              <a:t>SaaS</a:t>
            </a:r>
            <a:r>
              <a:rPr lang="nb-NO" sz="1400" dirty="0" smtClean="0"/>
              <a:t> Development at </a:t>
            </a:r>
            <a:r>
              <a:rPr lang="nb-NO" sz="1400" dirty="0" err="1"/>
              <a:t>Unified</a:t>
            </a:r>
            <a:r>
              <a:rPr lang="nb-NO" sz="1400" dirty="0"/>
              <a:t> Messaging Systems </a:t>
            </a:r>
            <a:r>
              <a:rPr lang="nb-NO" sz="1400" dirty="0" smtClean="0"/>
              <a:t>ASA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 smtClean="0"/>
              <a:t>Senior </a:t>
            </a:r>
            <a:r>
              <a:rPr lang="nb-NO" sz="1400" dirty="0"/>
              <a:t>Software </a:t>
            </a:r>
            <a:r>
              <a:rPr lang="nb-NO" sz="1400" dirty="0" err="1"/>
              <a:t>Engineer</a:t>
            </a:r>
            <a:r>
              <a:rPr lang="nb-NO" sz="1400" dirty="0"/>
              <a:t> Consultant, </a:t>
            </a:r>
            <a:r>
              <a:rPr lang="nb-NO" sz="1400" dirty="0" err="1"/>
              <a:t>Webstep</a:t>
            </a:r>
            <a:r>
              <a:rPr lang="nb-NO" sz="1400" dirty="0"/>
              <a:t> AS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/>
              <a:t>Software </a:t>
            </a:r>
            <a:r>
              <a:rPr lang="nb-NO" sz="1400" dirty="0" err="1"/>
              <a:t>Engineer</a:t>
            </a:r>
            <a:r>
              <a:rPr lang="nb-NO" sz="1400" dirty="0"/>
              <a:t>, </a:t>
            </a:r>
            <a:r>
              <a:rPr lang="nb-NO" sz="1400" dirty="0" err="1" smtClean="0"/>
              <a:t>Cellvision</a:t>
            </a:r>
            <a:r>
              <a:rPr lang="nb-NO" sz="1400" dirty="0" smtClean="0"/>
              <a:t> </a:t>
            </a:r>
            <a:r>
              <a:rPr lang="nb-NO" sz="1400" dirty="0"/>
              <a:t>AS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dirty="0" smtClean="0"/>
              <a:t>Gründer</a:t>
            </a: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21011" y="3520036"/>
            <a:ext cx="5324334" cy="19927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UTDANNELSE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i="1" dirty="0"/>
              <a:t>Boston </a:t>
            </a:r>
            <a:r>
              <a:rPr lang="nb-NO" sz="1400" i="1" dirty="0" err="1"/>
              <a:t>University</a:t>
            </a:r>
            <a:r>
              <a:rPr lang="nb-NO" sz="1400" dirty="0"/>
              <a:t/>
            </a:r>
            <a:br>
              <a:rPr lang="nb-NO" sz="1400" dirty="0"/>
            </a:br>
            <a:r>
              <a:rPr lang="nb-NO" sz="1400" dirty="0"/>
              <a:t>Business &amp; Management, Digital </a:t>
            </a:r>
            <a:r>
              <a:rPr lang="nb-NO" sz="1400" dirty="0" err="1"/>
              <a:t>Leadership</a:t>
            </a:r>
            <a:r>
              <a:rPr lang="nb-NO" sz="1400" dirty="0"/>
              <a:t/>
            </a:r>
            <a:br>
              <a:rPr lang="nb-NO" sz="1400" dirty="0"/>
            </a:br>
            <a:r>
              <a:rPr lang="nb-NO" sz="1400" dirty="0"/>
              <a:t>Business &amp; Management, Digital Product Management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r>
              <a:rPr lang="nb-NO" sz="1400" i="1" dirty="0" err="1"/>
              <a:t>University</a:t>
            </a:r>
            <a:r>
              <a:rPr lang="nb-NO" sz="1400" i="1" dirty="0"/>
              <a:t> </a:t>
            </a:r>
            <a:r>
              <a:rPr lang="nb-NO" sz="1400" i="1" dirty="0" err="1"/>
              <a:t>of</a:t>
            </a:r>
            <a:r>
              <a:rPr lang="nb-NO" sz="1400" i="1" dirty="0"/>
              <a:t> </a:t>
            </a:r>
            <a:r>
              <a:rPr lang="nb-NO" sz="1400" i="1" dirty="0" smtClean="0"/>
              <a:t>Bergen &amp; Bergen </a:t>
            </a:r>
            <a:r>
              <a:rPr lang="nb-NO" sz="1400" i="1" dirty="0" err="1" smtClean="0"/>
              <a:t>University</a:t>
            </a:r>
            <a:r>
              <a:rPr lang="nb-NO" sz="1400" i="1" dirty="0" smtClean="0"/>
              <a:t> College</a:t>
            </a:r>
            <a:r>
              <a:rPr lang="nb-NO" sz="1400" dirty="0"/>
              <a:t/>
            </a:r>
            <a:br>
              <a:rPr lang="nb-NO" sz="1400" dirty="0"/>
            </a:br>
            <a:r>
              <a:rPr lang="nb-NO" sz="1400" dirty="0" smtClean="0"/>
              <a:t>Dataingeniør</a:t>
            </a:r>
            <a:r>
              <a:rPr lang="nb-NO" sz="1400" dirty="0"/>
              <a:t>, </a:t>
            </a:r>
            <a:r>
              <a:rPr lang="nb-NO" sz="1400" dirty="0" smtClean="0"/>
              <a:t>Master </a:t>
            </a:r>
            <a:r>
              <a:rPr lang="nb-NO" sz="1400" dirty="0"/>
              <a:t>Software Engineering - CERN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421011" y="5205166"/>
            <a:ext cx="5324334" cy="101491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ANDRE ROLLER</a:t>
            </a:r>
          </a:p>
          <a:p>
            <a:r>
              <a:rPr lang="nb-NO" sz="1400" dirty="0" smtClean="0"/>
              <a:t>Microsoft .NET </a:t>
            </a:r>
            <a:r>
              <a:rPr lang="nb-NO" sz="1400" dirty="0" err="1"/>
              <a:t>Meetup</a:t>
            </a:r>
            <a:r>
              <a:rPr lang="nb-NO" sz="1400" dirty="0"/>
              <a:t> </a:t>
            </a:r>
            <a:r>
              <a:rPr lang="nb-NO" sz="1400" dirty="0" err="1" smtClean="0"/>
              <a:t>Owner</a:t>
            </a:r>
            <a:r>
              <a:rPr lang="nb-NO" sz="1400" dirty="0" smtClean="0"/>
              <a:t> </a:t>
            </a:r>
            <a:r>
              <a:rPr lang="nb-NO" sz="1400" dirty="0" smtClean="0"/>
              <a:t>at Sopra Steria, Oslo Xamarin Meetup </a:t>
            </a:r>
            <a:r>
              <a:rPr lang="nb-NO" sz="1400" dirty="0" err="1" smtClean="0"/>
              <a:t>Organizer</a:t>
            </a:r>
            <a:r>
              <a:rPr lang="nb-NO" sz="1400" dirty="0" smtClean="0"/>
              <a:t>, Bergen Xamarin Meetup </a:t>
            </a:r>
            <a:r>
              <a:rPr lang="nb-NO" sz="1400" dirty="0" err="1" smtClean="0"/>
              <a:t>Organizer</a:t>
            </a:r>
            <a:r>
              <a:rPr lang="nb-NO" sz="1400" dirty="0" smtClean="0"/>
              <a:t>, </a:t>
            </a:r>
            <a:r>
              <a:rPr lang="nb-NO" sz="1400" dirty="0" err="1" smtClean="0"/>
              <a:t>Investing</a:t>
            </a:r>
            <a:r>
              <a:rPr lang="nb-NO" sz="1400" dirty="0" smtClean="0"/>
              <a:t> &amp; Trading </a:t>
            </a:r>
            <a:r>
              <a:rPr lang="nb-NO" sz="1400" dirty="0" err="1" smtClean="0"/>
              <a:t>Community</a:t>
            </a:r>
            <a:r>
              <a:rPr lang="nb-NO" sz="1400" dirty="0" smtClean="0"/>
              <a:t> </a:t>
            </a:r>
            <a:r>
              <a:rPr lang="nb-NO" sz="1400" dirty="0" err="1" smtClean="0"/>
              <a:t>Owner</a:t>
            </a:r>
            <a:r>
              <a:rPr lang="nb-NO" sz="1400" dirty="0" smtClean="0"/>
              <a:t> </a:t>
            </a:r>
            <a:r>
              <a:rPr lang="nb-NO" sz="1400" dirty="0" smtClean="0"/>
              <a:t>at Sopra Steria</a:t>
            </a:r>
            <a:endParaRPr lang="nb-NO" sz="1400" dirty="0"/>
          </a:p>
          <a:p>
            <a:pPr marL="800100" lvl="1" indent="-342900">
              <a:spcBef>
                <a:spcPts val="600"/>
              </a:spcBef>
              <a:buSzPct val="50000"/>
              <a:buFont typeface="Arial" charset="0"/>
              <a:buChar char="•"/>
            </a:pPr>
            <a:endParaRPr lang="nb-NO" sz="14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385336" y="5241503"/>
            <a:ext cx="5324334" cy="71423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nb-NO" sz="1400" b="1" dirty="0">
                <a:solidFill>
                  <a:schemeClr val="accent1"/>
                </a:solidFill>
              </a:rPr>
              <a:t>INTERESSER/AKTIVITETER</a:t>
            </a:r>
          </a:p>
          <a:p>
            <a:pPr>
              <a:spcBef>
                <a:spcPts val="600"/>
              </a:spcBef>
            </a:pPr>
            <a:r>
              <a:rPr lang="nb-NO" sz="1400" dirty="0"/>
              <a:t>Sjakk, tennis og </a:t>
            </a:r>
            <a:r>
              <a:rPr lang="nb-NO" sz="1400" dirty="0" smtClean="0"/>
              <a:t>programmering</a:t>
            </a:r>
            <a:endParaRPr lang="nb-NO" sz="14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nb-NO" sz="1600" dirty="0"/>
          </a:p>
        </p:txBody>
      </p:sp>
      <p:cxnSp>
        <p:nvCxnSpPr>
          <p:cNvPr id="4" name="Rett linje 3"/>
          <p:cNvCxnSpPr/>
          <p:nvPr/>
        </p:nvCxnSpPr>
        <p:spPr>
          <a:xfrm>
            <a:off x="5810081" y="3493624"/>
            <a:ext cx="0" cy="290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grayscl/>
          </a:blip>
          <a:srcRect r="15913" b="15913"/>
          <a:stretch/>
        </p:blipFill>
        <p:spPr>
          <a:xfrm>
            <a:off x="8876963" y="607449"/>
            <a:ext cx="2403069" cy="2403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7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3853" y="372474"/>
            <a:ext cx="9907604" cy="980195"/>
          </a:xfrm>
        </p:spPr>
        <p:txBody>
          <a:bodyPr>
            <a:normAutofit fontScale="85000" lnSpcReduction="20000"/>
          </a:bodyPr>
          <a:lstStyle/>
          <a:p>
            <a:r>
              <a:rPr lang="nb-NO" dirty="0" err="1" smtClean="0"/>
              <a:t>Gestures</a:t>
            </a:r>
            <a:r>
              <a:rPr lang="nb-NO" dirty="0" smtClean="0"/>
              <a:t> &amp; more CSS Props</a:t>
            </a:r>
            <a:endParaRPr lang="nb-NO" dirty="0"/>
          </a:p>
        </p:txBody>
      </p:sp>
      <p:sp>
        <p:nvSpPr>
          <p:cNvPr id="30" name="Rectangle 29"/>
          <p:cNvSpPr/>
          <p:nvPr/>
        </p:nvSpPr>
        <p:spPr>
          <a:xfrm>
            <a:off x="983853" y="1676563"/>
            <a:ext cx="90251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Generic Touch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Long 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IsPanning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Pinch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Rotate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IsTapping</a:t>
            </a:r>
            <a:endParaRPr lang="en-US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NumberOfTouches</a:t>
            </a:r>
            <a:endParaRPr lang="en-US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UpdateEventArgs</a:t>
            </a:r>
            <a:endParaRPr lang="en-US" sz="2800" dirty="0"/>
          </a:p>
        </p:txBody>
      </p:sp>
      <p:sp>
        <p:nvSpPr>
          <p:cNvPr id="35" name="Rectangle 34"/>
          <p:cNvSpPr/>
          <p:nvPr/>
        </p:nvSpPr>
        <p:spPr>
          <a:xfrm>
            <a:off x="5496413" y="1647832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252227"/>
                </a:solidFill>
              </a:rPr>
              <a:t>ActivityIndicator</a:t>
            </a:r>
            <a:r>
              <a:rPr lang="en-US" sz="2600" dirty="0">
                <a:solidFill>
                  <a:srgbClr val="252227"/>
                </a:solidFill>
              </a:rPr>
              <a:t>, </a:t>
            </a:r>
            <a:r>
              <a:rPr lang="en-US" sz="2600" dirty="0" err="1">
                <a:solidFill>
                  <a:srgbClr val="252227"/>
                </a:solidFill>
              </a:rPr>
              <a:t>BoxView</a:t>
            </a:r>
            <a:r>
              <a:rPr lang="en-US" sz="2600" dirty="0">
                <a:solidFill>
                  <a:srgbClr val="252227"/>
                </a:solidFill>
              </a:rPr>
              <a:t>, </a:t>
            </a:r>
            <a:r>
              <a:rPr lang="en-US" sz="2600" dirty="0" smtClean="0">
                <a:solidFill>
                  <a:srgbClr val="252227"/>
                </a:solidFill>
              </a:rPr>
              <a:t/>
            </a:r>
            <a:br>
              <a:rPr lang="en-US" sz="2600" dirty="0" smtClean="0">
                <a:solidFill>
                  <a:srgbClr val="252227"/>
                </a:solidFill>
              </a:rPr>
            </a:br>
            <a:r>
              <a:rPr lang="en-US" sz="2600" dirty="0" err="1" smtClean="0">
                <a:solidFill>
                  <a:srgbClr val="252227"/>
                </a:solidFill>
              </a:rPr>
              <a:t>ProgressBar</a:t>
            </a:r>
            <a:r>
              <a:rPr lang="en-US" sz="2600" dirty="0">
                <a:solidFill>
                  <a:srgbClr val="252227"/>
                </a:solidFill>
              </a:rPr>
              <a:t>, Switch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row-gap 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column-gap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252227"/>
                </a:solidFill>
              </a:rPr>
              <a:t>VisualElement</a:t>
            </a:r>
            <a:endParaRPr lang="en-US" sz="2600" dirty="0">
              <a:solidFill>
                <a:srgbClr val="252227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transform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transform-origin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52227"/>
                </a:solidFill>
              </a:rPr>
              <a:t>vertical-align</a:t>
            </a:r>
          </a:p>
        </p:txBody>
      </p:sp>
    </p:spTree>
    <p:extLst>
      <p:ext uri="{BB962C8B-B14F-4D97-AF65-F5344CB8AC3E}">
        <p14:creationId xmlns:p14="http://schemas.microsoft.com/office/powerpoint/2010/main" val="106581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1942" y="639895"/>
            <a:ext cx="9907604" cy="1209402"/>
          </a:xfrm>
        </p:spPr>
        <p:txBody>
          <a:bodyPr>
            <a:normAutofit fontScale="55000" lnSpcReduction="20000"/>
          </a:bodyPr>
          <a:lstStyle/>
          <a:p>
            <a:r>
              <a:rPr lang="nb-NO" dirty="0" smtClean="0"/>
              <a:t>New Xamarin.Forms </a:t>
            </a:r>
            <a:r>
              <a:rPr lang="nb-NO" dirty="0" err="1" smtClean="0"/>
              <a:t>Specific</a:t>
            </a:r>
            <a:r>
              <a:rPr lang="nb-NO" dirty="0" smtClean="0"/>
              <a:t> CSS Props</a:t>
            </a:r>
            <a:endParaRPr lang="nb-NO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B0887D-43C5-484E-8164-349CC9252D93}"/>
              </a:ext>
            </a:extLst>
          </p:cNvPr>
          <p:cNvSpPr txBox="1">
            <a:spLocks/>
          </p:cNvSpPr>
          <p:nvPr/>
        </p:nvSpPr>
        <p:spPr>
          <a:xfrm>
            <a:off x="1031942" y="2060145"/>
            <a:ext cx="4842386" cy="453354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800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+mn-lt"/>
              </a:rPr>
              <a:t>Editor, Entry, </a:t>
            </a:r>
            <a:r>
              <a:rPr lang="en-US" sz="2800" dirty="0" err="1" smtClean="0">
                <a:latin typeface="+mn-lt"/>
              </a:rPr>
              <a:t>SearchBar</a:t>
            </a:r>
            <a:endParaRPr lang="en-US" sz="2800" dirty="0" smtClean="0">
              <a:latin typeface="+mn-lt"/>
            </a:endParaRPr>
          </a:p>
          <a:p>
            <a:pPr lvl="1"/>
            <a:r>
              <a:rPr lang="en-US" sz="2600" dirty="0" smtClean="0"/>
              <a:t>-</a:t>
            </a:r>
            <a:r>
              <a:rPr lang="en-US" sz="2600" dirty="0" err="1" smtClean="0"/>
              <a:t>xf</a:t>
            </a:r>
            <a:r>
              <a:rPr lang="en-US" sz="2600" dirty="0" smtClean="0"/>
              <a:t>-placeholder </a:t>
            </a:r>
          </a:p>
          <a:p>
            <a:pPr lvl="1"/>
            <a:r>
              <a:rPr lang="en-US" sz="2600" dirty="0" smtClean="0"/>
              <a:t>-</a:t>
            </a:r>
            <a:r>
              <a:rPr lang="en-US" sz="2600" dirty="0" err="1" smtClean="0"/>
              <a:t>xf</a:t>
            </a:r>
            <a:r>
              <a:rPr lang="en-US" sz="2600" dirty="0" smtClean="0"/>
              <a:t>-placeholder-color</a:t>
            </a:r>
          </a:p>
          <a:p>
            <a:r>
              <a:rPr lang="en-US" sz="2600" dirty="0" smtClean="0">
                <a:latin typeface="+mn-lt"/>
              </a:rPr>
              <a:t>Editor and Entry</a:t>
            </a:r>
          </a:p>
          <a:p>
            <a:pPr lvl="1"/>
            <a:r>
              <a:rPr lang="en-US" sz="2600" dirty="0" smtClean="0"/>
              <a:t>-</a:t>
            </a:r>
            <a:r>
              <a:rPr lang="en-US" sz="2600" dirty="0" err="1" smtClean="0"/>
              <a:t>xf</a:t>
            </a:r>
            <a:r>
              <a:rPr lang="en-US" sz="2600" dirty="0" smtClean="0"/>
              <a:t>-max-length</a:t>
            </a:r>
          </a:p>
          <a:p>
            <a:r>
              <a:rPr lang="en-US" sz="2600" dirty="0" err="1" smtClean="0">
                <a:latin typeface="+mn-lt"/>
              </a:rPr>
              <a:t>NavigationPage</a:t>
            </a:r>
            <a:r>
              <a:rPr lang="en-US" sz="2600" dirty="0" smtClean="0">
                <a:latin typeface="+mn-lt"/>
              </a:rPr>
              <a:t>, </a:t>
            </a:r>
            <a:r>
              <a:rPr lang="en-US" sz="2600" dirty="0" err="1" smtClean="0">
                <a:latin typeface="+mn-lt"/>
              </a:rPr>
              <a:t>TabbedPage</a:t>
            </a:r>
            <a:endParaRPr lang="en-US" sz="2600" dirty="0" smtClean="0">
              <a:latin typeface="+mn-lt"/>
            </a:endParaRPr>
          </a:p>
          <a:p>
            <a:pPr lvl="1"/>
            <a:r>
              <a:rPr lang="en-US" sz="2600" dirty="0" smtClean="0"/>
              <a:t>-</a:t>
            </a:r>
            <a:r>
              <a:rPr lang="en-US" sz="2600" dirty="0" err="1" smtClean="0"/>
              <a:t>xf</a:t>
            </a:r>
            <a:r>
              <a:rPr lang="en-US" sz="2600" dirty="0" smtClean="0"/>
              <a:t>-bar-background-color</a:t>
            </a:r>
          </a:p>
          <a:p>
            <a:pPr lvl="1"/>
            <a:r>
              <a:rPr lang="en-US" sz="2600" dirty="0" smtClean="0"/>
              <a:t>-</a:t>
            </a:r>
            <a:r>
              <a:rPr lang="en-US" sz="2600" dirty="0" err="1" smtClean="0"/>
              <a:t>xf</a:t>
            </a:r>
            <a:r>
              <a:rPr lang="en-US" sz="2600" dirty="0" smtClean="0"/>
              <a:t>-bar-text-color</a:t>
            </a:r>
          </a:p>
          <a:p>
            <a:r>
              <a:rPr lang="en-US" sz="2600" dirty="0" err="1" smtClean="0">
                <a:latin typeface="+mn-lt"/>
              </a:rPr>
              <a:t>ScrollView</a:t>
            </a:r>
            <a:r>
              <a:rPr lang="en-US" sz="2600" dirty="0" smtClean="0">
                <a:latin typeface="+mn-lt"/>
              </a:rPr>
              <a:t> and </a:t>
            </a:r>
            <a:r>
              <a:rPr lang="en-US" sz="2600" dirty="0" err="1" smtClean="0">
                <a:latin typeface="+mn-lt"/>
              </a:rPr>
              <a:t>StackLayout</a:t>
            </a:r>
            <a:endParaRPr lang="en-US" sz="2600" dirty="0" smtClean="0">
              <a:latin typeface="+mn-lt"/>
            </a:endParaRPr>
          </a:p>
          <a:p>
            <a:pPr lvl="1"/>
            <a:r>
              <a:rPr lang="en-US" sz="2600" dirty="0" smtClean="0"/>
              <a:t>-</a:t>
            </a:r>
            <a:r>
              <a:rPr lang="en-US" sz="2600" dirty="0" err="1" smtClean="0"/>
              <a:t>xf</a:t>
            </a:r>
            <a:r>
              <a:rPr lang="en-US" sz="2600" dirty="0" smtClean="0"/>
              <a:t>-orientation</a:t>
            </a:r>
            <a:endParaRPr lang="en-US" sz="26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F0DF0D1-CE55-D64A-A7CF-5FAEB200D5A6}"/>
              </a:ext>
            </a:extLst>
          </p:cNvPr>
          <p:cNvSpPr txBox="1">
            <a:spLocks/>
          </p:cNvSpPr>
          <p:nvPr/>
        </p:nvSpPr>
        <p:spPr>
          <a:xfrm>
            <a:off x="6097160" y="2060144"/>
            <a:ext cx="5827920" cy="450584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1"/>
                </a:solidFill>
                <a:latin typeface="+mn-lt"/>
              </a:rPr>
              <a:t>ScrollView</a:t>
            </a:r>
            <a:endParaRPr lang="en-US" sz="2600" dirty="0">
              <a:solidFill>
                <a:schemeClr val="accent1"/>
              </a:solidFill>
              <a:latin typeface="+mn-lt"/>
            </a:endParaRPr>
          </a:p>
          <a:p>
            <a:pPr lvl="1"/>
            <a:r>
              <a:rPr lang="en-US" sz="2600" dirty="0"/>
              <a:t>-</a:t>
            </a:r>
            <a:r>
              <a:rPr lang="en-US" sz="2600" dirty="0" err="1"/>
              <a:t>xf</a:t>
            </a:r>
            <a:r>
              <a:rPr lang="en-US" sz="2600" dirty="0"/>
              <a:t>-horizontal-scroll-bar-visibility </a:t>
            </a:r>
          </a:p>
          <a:p>
            <a:pPr lvl="1"/>
            <a:r>
              <a:rPr lang="en-US" sz="2600" dirty="0"/>
              <a:t>-</a:t>
            </a:r>
            <a:r>
              <a:rPr lang="en-US" sz="2600" dirty="0" err="1"/>
              <a:t>xf</a:t>
            </a:r>
            <a:r>
              <a:rPr lang="en-US" sz="2600" dirty="0"/>
              <a:t>-vertical-scroll-bar-visibility</a:t>
            </a:r>
            <a:endParaRPr lang="en-US" sz="2600" dirty="0">
              <a:latin typeface="+mn-lt"/>
            </a:endParaRPr>
          </a:p>
          <a:p>
            <a:r>
              <a:rPr lang="en-US" sz="2600" dirty="0">
                <a:solidFill>
                  <a:schemeClr val="accent1"/>
                </a:solidFill>
                <a:latin typeface="+mn-lt"/>
              </a:rPr>
              <a:t>Slider</a:t>
            </a:r>
          </a:p>
          <a:p>
            <a:pPr lvl="1"/>
            <a:r>
              <a:rPr lang="en-US" sz="2600" dirty="0"/>
              <a:t>-</a:t>
            </a:r>
            <a:r>
              <a:rPr lang="en-US" sz="2600" dirty="0" err="1"/>
              <a:t>xf</a:t>
            </a:r>
            <a:r>
              <a:rPr lang="en-US" sz="2600" dirty="0"/>
              <a:t>-min-track-color</a:t>
            </a:r>
          </a:p>
          <a:p>
            <a:pPr lvl="1"/>
            <a:r>
              <a:rPr lang="en-US" sz="2600" dirty="0"/>
              <a:t>-</a:t>
            </a:r>
            <a:r>
              <a:rPr lang="en-US" sz="2600" dirty="0" err="1"/>
              <a:t>xf</a:t>
            </a:r>
            <a:r>
              <a:rPr lang="en-US" sz="2600" dirty="0"/>
              <a:t>-max-track-color</a:t>
            </a:r>
          </a:p>
          <a:p>
            <a:pPr lvl="1"/>
            <a:r>
              <a:rPr lang="en-US" sz="2600" dirty="0"/>
              <a:t>-</a:t>
            </a:r>
            <a:r>
              <a:rPr lang="en-US" sz="2600" dirty="0" err="1"/>
              <a:t>xf</a:t>
            </a:r>
            <a:r>
              <a:rPr lang="en-US" sz="2600" dirty="0"/>
              <a:t>-thumb-color</a:t>
            </a:r>
            <a:endParaRPr lang="en-US" sz="2600" dirty="0">
              <a:latin typeface="+mn-lt"/>
            </a:endParaRPr>
          </a:p>
          <a:p>
            <a:r>
              <a:rPr lang="en-US" sz="2600" dirty="0" err="1">
                <a:solidFill>
                  <a:schemeClr val="accent1"/>
                </a:solidFill>
                <a:latin typeface="+mn-lt"/>
              </a:rPr>
              <a:t>StackLayout</a:t>
            </a:r>
            <a:endParaRPr lang="en-US" sz="2600" dirty="0">
              <a:solidFill>
                <a:schemeClr val="accent1"/>
              </a:solidFill>
              <a:latin typeface="+mn-lt"/>
            </a:endParaRPr>
          </a:p>
          <a:p>
            <a:pPr lvl="1"/>
            <a:r>
              <a:rPr lang="en-US" sz="2600" dirty="0"/>
              <a:t>-</a:t>
            </a:r>
            <a:r>
              <a:rPr lang="en-US" sz="2600" dirty="0" err="1"/>
              <a:t>xf</a:t>
            </a:r>
            <a:r>
              <a:rPr lang="en-US" sz="2600" dirty="0"/>
              <a:t>-spacing</a:t>
            </a:r>
            <a:endParaRPr lang="en-US" sz="2600" dirty="0">
              <a:latin typeface="+mn-lt"/>
            </a:endParaRPr>
          </a:p>
          <a:p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1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841DA8F-170C-2441-9B10-956277653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87" y="404355"/>
            <a:ext cx="4533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 for</a:t>
            </a:r>
            <a:br>
              <a:rPr lang="nb-NO" dirty="0"/>
            </a:br>
            <a:r>
              <a:rPr lang="nb-NO" dirty="0" err="1"/>
              <a:t>watching</a:t>
            </a:r>
            <a:endParaRPr dirty="0"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Relatert bilde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74" y="1806764"/>
            <a:ext cx="7000732" cy="47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nb-NO" dirty="0" smtClean="0"/>
              <a:t>Xamarin &amp; </a:t>
            </a:r>
            <a:r>
              <a:rPr lang="nb-NO" dirty="0" err="1" smtClean="0"/>
              <a:t>GitHub</a:t>
            </a:r>
            <a:endParaRPr lang="nb-NO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Transparent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nb-NO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b-NO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Roadmap</a:t>
            </a:r>
            <a:endParaRPr lang="nb-NO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Nightly</a:t>
            </a:r>
            <a:r>
              <a:rPr lang="nb-NO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b-NO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Builds</a:t>
            </a:r>
            <a:endParaRPr lang="nb-NO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6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weeks</a:t>
            </a:r>
            <a:b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release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AutoShape 2" descr="Bilderesultat for doc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55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147470" cy="4783756"/>
          </a:xfrm>
        </p:spPr>
        <p:txBody>
          <a:bodyPr anchor="ctr">
            <a:normAutofit fontScale="55000" lnSpcReduction="20000"/>
          </a:bodyPr>
          <a:lstStyle/>
          <a:p>
            <a:r>
              <a:rPr lang="nb-NO" b="1" dirty="0"/>
              <a:t>Resource </a:t>
            </a:r>
            <a:r>
              <a:rPr lang="nb-NO" b="1" dirty="0" err="1"/>
              <a:t>Dictionaries</a:t>
            </a:r>
            <a:endParaRPr lang="nb-NO" b="1" dirty="0"/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&lt;Application ...&gt;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Application.Resources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&lt;Color x:Key="PageBackgroundColor"&gt;Yellow&lt;/Color&gt;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&lt;Color x:Key="HeadingTextColor"&gt;Black&lt;/Color&gt;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&lt;Color x:Key="NormalTextColor"&gt;Blue&lt;/Color&gt;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&lt;Style x:Key="LabelPageHeadingStyle"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TargetType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="Label"&gt;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&lt;Setter Property="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FontAttributes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Value="Bold" /&gt;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&lt;Setter Property="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Value="Center" /&gt;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&lt;Setter Property="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Value="{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HeadingTextColor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 /&gt;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&lt;/Style&gt;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Application.Resources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&lt;/Application&gt;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7" y="81280"/>
            <a:ext cx="11151583" cy="6776720"/>
          </a:xfrm>
        </p:spPr>
        <p:txBody>
          <a:bodyPr anchor="ctr">
            <a:normAutofit fontScale="85000" lnSpcReduction="20000"/>
          </a:bodyPr>
          <a:lstStyle/>
          <a:p>
            <a:r>
              <a:rPr lang="nb-NO" b="1" dirty="0" err="1" smtClean="0"/>
              <a:t>Merged</a:t>
            </a:r>
            <a:r>
              <a:rPr lang="nb-NO" b="1" dirty="0" smtClean="0"/>
              <a:t> Resource </a:t>
            </a:r>
            <a:r>
              <a:rPr lang="nb-NO" b="1" dirty="0" err="1" smtClean="0"/>
              <a:t>Dictionaries</a:t>
            </a:r>
            <a:endParaRPr lang="nb-NO" b="1" dirty="0"/>
          </a:p>
          <a:p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...&gt;&lt;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ContentPage.Resources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ResourceDictionary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&lt;!--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Add more resources here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 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ResourceDictionary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Source="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MyResourceDictionary.xaml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  &lt;!--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Add more resources here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ResourceDictionary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ContentPage.Resources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//now becomes</a:t>
            </a:r>
            <a:b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...&gt;&lt;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ContentPage.Resources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Add more resources here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ResourceDictionary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Source="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MyResourceDictionary.xaml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&lt;!--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more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resources here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ContentPage.Resources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27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147470" cy="4783756"/>
          </a:xfrm>
        </p:spPr>
        <p:txBody>
          <a:bodyPr anchor="ctr">
            <a:normAutofit/>
          </a:bodyPr>
          <a:lstStyle/>
          <a:p>
            <a:r>
              <a:rPr lang="nb-NO" b="1" dirty="0" err="1" smtClean="0"/>
              <a:t>Label</a:t>
            </a:r>
            <a:r>
              <a:rPr lang="nb-NO" b="1" dirty="0" smtClean="0"/>
              <a:t> Love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MaxLines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LineBreakMode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TailTruncation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="Lorem ipsum dolor sit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amet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consectetur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adipiscing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Duis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nec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porttitor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nulla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id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sollicitudin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eros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Aliquam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sed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massa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bibendum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odio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nec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bibendum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lorem“ /&gt; </a:t>
            </a:r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18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3465" y="468662"/>
            <a:ext cx="10147470" cy="5950255"/>
          </a:xfrm>
        </p:spPr>
        <p:txBody>
          <a:bodyPr anchor="ctr">
            <a:normAutofit fontScale="40000" lnSpcReduction="20000"/>
          </a:bodyPr>
          <a:lstStyle/>
          <a:p>
            <a:r>
              <a:rPr lang="nb-NO" sz="11400" b="1" dirty="0" smtClean="0"/>
              <a:t>Span Bindings &amp; </a:t>
            </a:r>
            <a:r>
              <a:rPr lang="nb-NO" sz="11400" b="1" dirty="0" err="1" smtClean="0"/>
              <a:t>Gestures</a:t>
            </a:r>
            <a:endParaRPr lang="nb-NO" sz="11400" dirty="0" smtClean="0"/>
          </a:p>
          <a:p>
            <a:endParaRPr lang="en-US" sz="28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Label.FormattedText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FormattedString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FormattedString.Spans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&lt;Span Text="This app is written in C#, XAML, and native APIs using the" /&gt;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&lt;Span Text=" " /&gt;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&lt;Span Text="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Platform" 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FontAttributes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="Bold" 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="Blue" 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TextDecorations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="Underline"&gt;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&lt;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Span.GestureRecognizers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&lt;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TapGestureRecognizer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Command="{Binding 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TapCommand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Mode=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OneWay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CommandParameter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="https://docs.microsoft.com/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-us/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-forms/"/&gt;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&lt;/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Span.GestureRecognizers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&lt;/Span&gt;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&lt;Span Text="." /&gt;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FormattedString.Spans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FormattedString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Label.FormattedText</a:t>
            </a:r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&lt;/Label&gt;</a:t>
            </a:r>
          </a:p>
        </p:txBody>
      </p:sp>
      <p:pic>
        <p:nvPicPr>
          <p:cNvPr id="4098" name="Picture 2" descr="https://blog.xamarin.com/wp-content/uploads/2018/10/forms_hyperlin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497" y="4902286"/>
            <a:ext cx="4102504" cy="124445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458" y="1039528"/>
            <a:ext cx="10147470" cy="4783756"/>
          </a:xfrm>
        </p:spPr>
        <p:txBody>
          <a:bodyPr anchor="ctr">
            <a:normAutofit/>
          </a:bodyPr>
          <a:lstStyle/>
          <a:p>
            <a:r>
              <a:rPr lang="nb-NO" b="1" dirty="0" smtClean="0"/>
              <a:t>Editor Placeholder </a:t>
            </a:r>
            <a:r>
              <a:rPr lang="nb-NO" b="1" dirty="0" err="1" smtClean="0"/>
              <a:t>Color</a:t>
            </a:r>
            <a:r>
              <a:rPr lang="nb-NO" b="1" dirty="0" smtClean="0"/>
              <a:t> &amp; </a:t>
            </a:r>
            <a:r>
              <a:rPr lang="nb-NO" b="1" dirty="0" err="1" smtClean="0"/>
              <a:t>AutoSize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&lt;Editor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AutoSize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TextChanges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Placeholder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="Leave your comments 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PlaceholderColor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="Purple" /&gt;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82993" y="620146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11080934" y="5717226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1080935" y="5232991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11582993" y="5232991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1582992" y="4731528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11080935" y="6197893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10578877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10070578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10578877" y="5717226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/>
          <p:cNvSpPr/>
          <p:nvPr/>
        </p:nvSpPr>
        <p:spPr>
          <a:xfrm>
            <a:off x="10578876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10067904" y="4735389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/>
          <p:cNvSpPr/>
          <p:nvPr/>
        </p:nvSpPr>
        <p:spPr>
          <a:xfrm>
            <a:off x="9574761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9066462" y="62085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9578029" y="572019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/>
          <p:cNvSpPr/>
          <p:nvPr/>
        </p:nvSpPr>
        <p:spPr>
          <a:xfrm>
            <a:off x="10578875" y="4238087"/>
            <a:ext cx="442049" cy="442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8558163" y="6206212"/>
            <a:ext cx="442049" cy="442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29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E989FDFA-65E1-224B-AC65-F776852EF1A2}" vid="{733966BE-08D6-354E-86E2-632DE970F5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000e2059-5ee7-47e9-8d7c-e5c5b9f97e02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f1b9a1-a14a-4bc7-a26e-d14c8d65680a"/>
    <Template xmlns="63b24021-16b9-40b4-bc11-ddf9adc8c119">PowerPoint</Template>
    <jfd51d9e2b464e40b8a7b13280b9089c xmlns="21f1b9a1-a14a-4bc7-a26e-d14c8d65680a">
      <Terms xmlns="http://schemas.microsoft.com/office/infopath/2007/PartnerControls"/>
    </jfd51d9e2b464e40b8a7b13280b9089c>
    <Sensitivity_x0020_level xmlns="21f1b9a1-a14a-4bc7-a26e-d14c8d65680a" xsi:nil="true"/>
    <m7b91fbce3df4f5da115d1433180bceb xmlns="21f1b9a1-a14a-4bc7-a26e-d14c8d65680a">
      <Terms xmlns="http://schemas.microsoft.com/office/infopath/2007/PartnerControls"/>
    </m7b91fbce3df4f5da115d1433180bceb>
    <e16ca6858a6d4e1eb1b2576b3483cc38 xmlns="21f1b9a1-a14a-4bc7-a26e-d14c8d65680a">
      <Terms xmlns="http://schemas.microsoft.com/office/infopath/2007/PartnerControls"/>
    </e16ca6858a6d4e1eb1b2576b3483cc38>
    <cb7384e601db497bbb88b8939feae4db xmlns="21f1b9a1-a14a-4bc7-a26e-d14c8d65680a">
      <Terms xmlns="http://schemas.microsoft.com/office/infopath/2007/PartnerControls"/>
    </cb7384e601db497bbb88b8939feae4db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30C2A4805C14FA566CBCB9C9AFB7C" ma:contentTypeVersion="6" ma:contentTypeDescription="Create a new document." ma:contentTypeScope="" ma:versionID="05abd2ed05379facb8f14eec628e5c82">
  <xsd:schema xmlns:xsd="http://www.w3.org/2001/XMLSchema" xmlns:xs="http://www.w3.org/2001/XMLSchema" xmlns:p="http://schemas.microsoft.com/office/2006/metadata/properties" xmlns:ns2="21f1b9a1-a14a-4bc7-a26e-d14c8d65680a" xmlns:ns3="63b24021-16b9-40b4-bc11-ddf9adc8c119" xmlns:ns4="0bcf754d-9d7a-4c89-b56d-8c7ee0da1d69" targetNamespace="http://schemas.microsoft.com/office/2006/metadata/properties" ma:root="true" ma:fieldsID="b7b67958cdd096c5ece88729468832c4" ns2:_="" ns3:_="" ns4:_="">
    <xsd:import namespace="21f1b9a1-a14a-4bc7-a26e-d14c8d65680a"/>
    <xsd:import namespace="63b24021-16b9-40b4-bc11-ddf9adc8c119"/>
    <xsd:import namespace="0bcf754d-9d7a-4c89-b56d-8c7ee0da1d69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m7b91fbce3df4f5da115d1433180bceb" minOccurs="0"/>
                <xsd:element ref="ns3:Template" minOccurs="0"/>
                <xsd:element ref="ns2:TaxCatchAllLabel" minOccurs="0"/>
                <xsd:element ref="ns2:jfd51d9e2b464e40b8a7b13280b9089c" minOccurs="0"/>
                <xsd:element ref="ns2:e16ca6858a6d4e1eb1b2576b3483cc38" minOccurs="0"/>
                <xsd:element ref="ns2:cb7384e601db497bbb88b8939feae4db" minOccurs="0"/>
                <xsd:element ref="ns2:Sensitivity_x0020_level" minOccurs="0"/>
                <xsd:element ref="ns3:MediaServiceFastMetadata" minOccurs="0"/>
                <xsd:element ref="ns4:SharedWithUsers" minOccurs="0"/>
                <xsd:element ref="ns4:SharedWithDetails" minOccurs="0"/>
                <xsd:element ref="ns3:MediaService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1b9a1-a14a-4bc7-a26e-d14c8d65680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1a25ee16-933c-4828-8c73-215ecf0b6e78}" ma:internalName="TaxCatchAll" ma:showField="CatchAllData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7b91fbce3df4f5da115d1433180bceb" ma:index="9" nillable="true" ma:taxonomy="true" ma:internalName="m7b91fbce3df4f5da115d1433180bceb" ma:taxonomyFieldName="Document_x0020_type" ma:displayName="Document type" ma:readOnly="false" ma:default="" ma:fieldId="{67b91fbc-e3df-4f5d-a115-d1433180bceb}" ma:taxonomyMulti="true" ma:sspId="000e2059-5ee7-47e9-8d7c-e5c5b9f97e02" ma:termSetId="b41fe23d-2ab6-46db-841a-cbc15ff164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1" nillable="true" ma:displayName="Taxonomy Catch All Column1" ma:hidden="true" ma:list="{1a25ee16-933c-4828-8c73-215ecf0b6e78}" ma:internalName="TaxCatchAllLabel" ma:readOnly="true" ma:showField="CatchAllDataLabel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fd51d9e2b464e40b8a7b13280b9089c" ma:index="13" nillable="true" ma:taxonomy="true" ma:internalName="jfd51d9e2b464e40b8a7b13280b9089c" ma:taxonomyFieldName="Community" ma:displayName="Community" ma:readOnly="false" ma:default="" ma:fieldId="{3fd51d9e-2b46-4e40-b8a7-b13280b9089c}" ma:taxonomyMulti="true" ma:sspId="000e2059-5ee7-47e9-8d7c-e5c5b9f97e02" ma:termSetId="cbff4a31-9767-48d3-9f7e-7d5fae8965a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ca6858a6d4e1eb1b2576b3483cc38" ma:index="15" nillable="true" ma:taxonomy="true" ma:internalName="e16ca6858a6d4e1eb1b2576b3483cc38" ma:taxonomyFieldName="Steria_x0020_location" ma:displayName="Steria location" ma:readOnly="false" ma:default="" ma:fieldId="{e16ca685-8a6d-4e1e-b1b2-576b3483cc38}" ma:taxonomyMulti="true" ma:sspId="000e2059-5ee7-47e9-8d7c-e5c5b9f97e02" ma:termSetId="06fb51a1-70d9-4608-80ae-c46ce699b39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7384e601db497bbb88b8939feae4db" ma:index="17" nillable="true" ma:taxonomy="true" ma:internalName="cb7384e601db497bbb88b8939feae4db" ma:taxonomyFieldName="Languages" ma:displayName="Languages" ma:readOnly="false" ma:default="" ma:fieldId="{cb7384e6-01db-497b-bb88-b8939feae4db}" ma:taxonomyMulti="true" ma:sspId="000e2059-5ee7-47e9-8d7c-e5c5b9f97e02" ma:termSetId="5d5e187e-ca10-44f3-ac34-13e5ac42fd4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ity_x0020_level" ma:index="19" nillable="true" ma:displayName="Sensitivity level" ma:description="Choose the sensitivity level of your document." ma:format="Dropdown" ma:hidden="true" ma:internalName="Sensitivity_x0020_level" ma:readOnly="false">
      <xsd:simpleType>
        <xsd:restriction base="dms:Choice">
          <xsd:enumeration value="Open - None or Public"/>
          <xsd:enumeration value="Level 1 - For internal use only"/>
          <xsd:enumeration value="Level 2 - In confidence"/>
          <xsd:enumeration value="Level 3 - In strictest confidenc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24021-16b9-40b4-bc11-ddf9adc8c119" elementFormDefault="qualified">
    <xsd:import namespace="http://schemas.microsoft.com/office/2006/documentManagement/types"/>
    <xsd:import namespace="http://schemas.microsoft.com/office/infopath/2007/PartnerControls"/>
    <xsd:element name="Template" ma:index="10" nillable="true" ma:displayName="Template" ma:default="Norwegian" ma:format="Dropdown" ma:internalName="Template">
      <xsd:simpleType>
        <xsd:restriction base="dms:Choice">
          <xsd:enumeration value="Norwegian"/>
          <xsd:enumeration value="Swedish"/>
          <xsd:enumeration value="Danish"/>
          <xsd:enumeration value="English"/>
          <xsd:enumeration value="Tools"/>
          <xsd:enumeration value="PowerPoint"/>
          <xsd:enumeration value="Word"/>
        </xsd:restriction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f754d-9d7a-4c89-b56d-8c7ee0da1d69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81FE94-46AB-4214-B894-CCAA478B07D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3B67839C-D362-4946-A82E-BBBBC9357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8ABC64-FCF0-4CF4-8779-CA14E42E0424}">
  <ds:schemaRefs>
    <ds:schemaRef ds:uri="21f1b9a1-a14a-4bc7-a26e-d14c8d65680a"/>
    <ds:schemaRef ds:uri="http://purl.org/dc/terms/"/>
    <ds:schemaRef ds:uri="63b24021-16b9-40b4-bc11-ddf9adc8c119"/>
    <ds:schemaRef ds:uri="http://schemas.microsoft.com/office/2006/documentManagement/types"/>
    <ds:schemaRef ds:uri="0bcf754d-9d7a-4c89-b56d-8c7ee0da1d6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D08AD8A-B990-4081-BC4F-4E5570D15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1b9a1-a14a-4bc7-a26e-d14c8d65680a"/>
    <ds:schemaRef ds:uri="63b24021-16b9-40b4-bc11-ddf9adc8c119"/>
    <ds:schemaRef ds:uri="0bcf754d-9d7a-4c89-b56d-8c7ee0da1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Microsoft-Workshop-IoT-Hub-june-2018</Template>
  <TotalTime>6392</TotalTime>
  <Words>1171</Words>
  <Application>Microsoft Office PowerPoint</Application>
  <PresentationFormat>Widescreen</PresentationFormat>
  <Paragraphs>311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Calibri Light</vt:lpstr>
      <vt:lpstr>Cat</vt:lpstr>
      <vt:lpstr>Consolas</vt:lpstr>
      <vt:lpstr>Mangal</vt:lpstr>
      <vt:lpstr>Roboto</vt:lpstr>
      <vt:lpstr>Segoe UI</vt:lpstr>
      <vt:lpstr>Segoe UI Semilight</vt:lpstr>
      <vt:lpstr>Source Sans Pro</vt:lpstr>
      <vt:lpstr>Tahoma</vt:lpstr>
      <vt:lpstr>Wingdings</vt:lpstr>
      <vt:lpstr>Office Theme</vt:lpstr>
      <vt:lpstr>PowerPoint Presentation</vt:lpstr>
      <vt:lpstr>Agenda</vt:lpstr>
      <vt:lpstr>MONICA B. TVEDT, AVDELINGSLEDER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LTR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 kit of essential cross platform APIs for your mobile apps – Native Android, Native iOS or Forms</vt:lpstr>
      <vt:lpstr>PowerPoint Presentation</vt:lpstr>
      <vt:lpstr>PowerPoint Presentation</vt:lpstr>
      <vt:lpstr>PowerPoint Presentation</vt:lpstr>
      <vt:lpstr>PowerPoint Presentation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TVEDT Monica</dc:creator>
  <cp:lastModifiedBy>TVEDT Monica</cp:lastModifiedBy>
  <cp:revision>171</cp:revision>
  <cp:lastPrinted>2017-11-26T10:34:55Z</cp:lastPrinted>
  <dcterms:created xsi:type="dcterms:W3CDTF">2018-06-08T13:59:47Z</dcterms:created>
  <dcterms:modified xsi:type="dcterms:W3CDTF">2018-12-14T12:34:38Z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0x010100E9D30C2A4805C14FA566CBCB9C9AFB7C</vt:lpwstr>
  </property>
</Properties>
</file>